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74" r:id="rId13"/>
    <p:sldId id="269" r:id="rId14"/>
    <p:sldId id="277" r:id="rId15"/>
    <p:sldId id="267" r:id="rId16"/>
    <p:sldId id="268" r:id="rId17"/>
    <p:sldId id="275" r:id="rId18"/>
    <p:sldId id="280" r:id="rId19"/>
    <p:sldId id="282" r:id="rId20"/>
    <p:sldId id="279" r:id="rId21"/>
    <p:sldId id="281" r:id="rId22"/>
    <p:sldId id="283" r:id="rId23"/>
    <p:sldId id="270" r:id="rId24"/>
    <p:sldId id="276" r:id="rId25"/>
    <p:sldId id="272" r:id="rId26"/>
    <p:sldId id="27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DC01F-7734-4650-AA5A-8B6011779D16}" type="datetimeFigureOut">
              <a:rPr lang="ko-KR" altLang="en-US" smtClean="0"/>
              <a:pPr/>
              <a:t>2013-01-06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7B1ED6-4CD3-4EB0-A8F3-1AEC8C845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sam2934/1000932556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829761"/>
          </a:xfrm>
        </p:spPr>
        <p:txBody>
          <a:bodyPr>
            <a:normAutofit/>
          </a:bodyPr>
          <a:lstStyle/>
          <a:p>
            <a:r>
              <a:rPr lang="ko-KR" altLang="en-US" sz="3000" dirty="0" smtClean="0"/>
              <a:t>여러 가지 조건에서의 </a:t>
            </a:r>
            <a:r>
              <a:rPr lang="ko-KR" altLang="en-US" sz="3000" dirty="0" smtClean="0"/>
              <a:t>종이비행기 날리기</a:t>
            </a: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772400" cy="1199704"/>
          </a:xfrm>
        </p:spPr>
        <p:txBody>
          <a:bodyPr>
            <a:noAutofit/>
          </a:bodyPr>
          <a:lstStyle/>
          <a:p>
            <a:pPr algn="r"/>
            <a:r>
              <a:rPr lang="ko-KR" altLang="en-US" sz="2400" dirty="0" err="1" smtClean="0"/>
              <a:t>제주북초등학교</a:t>
            </a:r>
            <a:endParaRPr lang="en-US" altLang="ko-KR" sz="2400" dirty="0" smtClean="0"/>
          </a:p>
          <a:p>
            <a:pPr algn="r"/>
            <a:r>
              <a:rPr lang="en-US" altLang="ko-KR" sz="2400" dirty="0" smtClean="0"/>
              <a:t>6</a:t>
            </a:r>
            <a:r>
              <a:rPr lang="ko-KR" altLang="en-US" sz="2400" dirty="0" smtClean="0"/>
              <a:t>학년 </a:t>
            </a:r>
            <a:r>
              <a:rPr lang="ko-KR" altLang="en-US" sz="2400" dirty="0" err="1" smtClean="0"/>
              <a:t>심화반</a:t>
            </a:r>
            <a:endParaRPr lang="en-US" altLang="ko-KR" sz="2400" dirty="0" smtClean="0"/>
          </a:p>
          <a:p>
            <a:pPr algn="r"/>
            <a:r>
              <a:rPr lang="ko-KR" altLang="en-US" sz="2400" dirty="0" smtClean="0"/>
              <a:t>김학선</a:t>
            </a:r>
            <a:endParaRPr lang="en-US" altLang="ko-KR" sz="2400" dirty="0" smtClean="0"/>
          </a:p>
          <a:p>
            <a:pPr algn="r"/>
            <a:r>
              <a:rPr lang="ko-KR" altLang="en-US" sz="2400" dirty="0" smtClean="0"/>
              <a:t>지도교</a:t>
            </a:r>
            <a:r>
              <a:rPr lang="ko-KR" altLang="en-US" sz="2400" dirty="0"/>
              <a:t>사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고동림 선생님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7078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A4</a:t>
            </a:r>
            <a:r>
              <a:rPr lang="ko-KR" altLang="en-US" sz="3600" dirty="0" smtClean="0"/>
              <a:t>용지</a:t>
            </a:r>
            <a:endParaRPr lang="en-US" altLang="ko-KR" sz="3600" dirty="0" smtClean="0"/>
          </a:p>
          <a:p>
            <a:r>
              <a:rPr lang="ko-KR" altLang="en-US" sz="3600" dirty="0" smtClean="0"/>
              <a:t>잡지</a:t>
            </a:r>
            <a:endParaRPr lang="en-US" altLang="ko-KR" sz="3600" dirty="0" smtClean="0"/>
          </a:p>
          <a:p>
            <a:r>
              <a:rPr lang="ko-KR" altLang="en-US" sz="3600" dirty="0" smtClean="0"/>
              <a:t>하드보드지</a:t>
            </a:r>
            <a:endParaRPr lang="en-US" altLang="ko-KR" sz="3600" dirty="0" smtClean="0"/>
          </a:p>
          <a:p>
            <a:r>
              <a:rPr lang="ko-KR" altLang="en-US" sz="3600" dirty="0" smtClean="0"/>
              <a:t>줄자</a:t>
            </a:r>
            <a:endParaRPr lang="en-US" altLang="ko-KR" sz="3600" dirty="0" smtClean="0"/>
          </a:p>
          <a:p>
            <a:r>
              <a:rPr lang="ko-KR" altLang="en-US" sz="3600" dirty="0" err="1" smtClean="0"/>
              <a:t>초시계</a:t>
            </a:r>
            <a:endParaRPr lang="en-US" altLang="ko-KR" sz="3600" dirty="0" smtClean="0"/>
          </a:p>
          <a:p>
            <a:r>
              <a:rPr lang="ko-KR" altLang="en-US" sz="3600" dirty="0" smtClean="0"/>
              <a:t>색종이</a:t>
            </a:r>
            <a:endParaRPr lang="ko-KR" altLang="en-US" sz="3600" dirty="0"/>
          </a:p>
        </p:txBody>
      </p:sp>
      <p:pic>
        <p:nvPicPr>
          <p:cNvPr id="2050" name="Picture 2" descr="C:\Users\LG\AppData\Local\Microsoft\Windows\Temporary Internet Files\Content.IE5\OGK7ZFVK\IMG_20121229_1543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0401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각각 다른 종이로 같은 종이비행기를 접는다</a:t>
            </a:r>
            <a:r>
              <a:rPr lang="en-US" altLang="ko-KR" sz="32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각각 다른 종이의 비행기로 실내에서 날려본다</a:t>
            </a:r>
            <a:r>
              <a:rPr lang="en-US" altLang="ko-KR" sz="32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날린 종이 비행기들의 이동거리를 재본다</a:t>
            </a:r>
            <a:r>
              <a:rPr lang="en-US" altLang="ko-KR" sz="3200" dirty="0" smtClean="0"/>
              <a:t>.</a:t>
            </a:r>
          </a:p>
          <a:p>
            <a:pPr marL="852678" indent="-742950">
              <a:buNone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탐구의 실제</a:t>
            </a:r>
            <a:r>
              <a:rPr lang="en-US" altLang="ko-KR" dirty="0" smtClean="0"/>
              <a:t>(1)-</a:t>
            </a:r>
            <a:r>
              <a:rPr lang="ko-KR" altLang="en-US" dirty="0" smtClean="0"/>
              <a:t>탐구 방법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탐구의 실제</a:t>
            </a:r>
            <a:r>
              <a:rPr lang="en-US" altLang="ko-KR" dirty="0" smtClean="0"/>
              <a:t>(1)-</a:t>
            </a:r>
            <a:r>
              <a:rPr lang="ko-KR" altLang="en-US" dirty="0" smtClean="0"/>
              <a:t>탐구 과정</a:t>
            </a:r>
            <a:endParaRPr lang="ko-KR" altLang="en-US" dirty="0"/>
          </a:p>
        </p:txBody>
      </p:sp>
      <p:pic>
        <p:nvPicPr>
          <p:cNvPr id="8193" name="Picture 1" descr="C:\Users\LG\AppData\Local\Microsoft\Windows\Temporary Internet Files\Content.IE5\TELHGH7M\IMG_20121229_16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477894" cy="2173684"/>
          </a:xfrm>
          <a:prstGeom prst="rect">
            <a:avLst/>
          </a:prstGeom>
          <a:noFill/>
        </p:spPr>
      </p:pic>
      <p:pic>
        <p:nvPicPr>
          <p:cNvPr id="8194" name="Picture 2" descr="C:\Users\LG\AppData\Local\Microsoft\Windows\Temporary Internet Files\Content.IE5\DE8S0XVZ\IMG_20121229_16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2928958" cy="3370872"/>
          </a:xfrm>
          <a:prstGeom prst="rect">
            <a:avLst/>
          </a:prstGeom>
          <a:noFill/>
        </p:spPr>
      </p:pic>
      <p:pic>
        <p:nvPicPr>
          <p:cNvPr id="8195" name="Picture 3" descr="C:\Users\LG\AppData\Local\Microsoft\Windows\Temporary Internet Files\Content.IE5\OGK7ZFVK\IMG_20121229_16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000504"/>
            <a:ext cx="3214710" cy="20091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357187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잡지로 만든 종이비행기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614364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A4</a:t>
            </a:r>
            <a:r>
              <a:rPr lang="ko-KR" altLang="en-US" sz="2000" dirty="0" smtClean="0"/>
              <a:t>용지로 만든 종이비행기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06446" y="4643446"/>
            <a:ext cx="383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하드보드지로 만든 종이비행기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 결과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graphicFrame>
        <p:nvGraphicFramePr>
          <p:cNvPr id="16" name="내용 개체 틀 15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643998" cy="439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000132"/>
                <a:gridCol w="1071570"/>
                <a:gridCol w="1059290"/>
                <a:gridCol w="1175657"/>
                <a:gridCol w="1175657"/>
                <a:gridCol w="1590056"/>
              </a:tblGrid>
              <a:tr h="1178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날린  </a:t>
                      </a:r>
                      <a:r>
                        <a:rPr lang="ko-KR" altLang="en-US" sz="2800" baseline="0" dirty="0" smtClean="0"/>
                        <a:t> 횟</a:t>
                      </a:r>
                      <a:r>
                        <a:rPr lang="ko-KR" altLang="en-US" sz="2800" dirty="0" smtClean="0"/>
                        <a:t>수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1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2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3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4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5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가장 멀리 날아간</a:t>
                      </a:r>
                      <a:r>
                        <a:rPr lang="ko-KR" altLang="en-US" sz="1400" baseline="0" dirty="0" smtClean="0"/>
                        <a:t> 거리와 가장 적게 날아간 거리를 제외한 평균</a:t>
                      </a:r>
                      <a:endParaRPr lang="ko-KR" altLang="en-US" sz="1400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A4</a:t>
                      </a:r>
                      <a:r>
                        <a:rPr lang="ko-KR" altLang="en-US" sz="2800" dirty="0" smtClean="0"/>
                        <a:t>용지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4.3</a:t>
                      </a:r>
                      <a:endParaRPr lang="ko-KR" altLang="en-US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잡지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6.1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6.3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5.8333….</a:t>
                      </a:r>
                      <a:endParaRPr lang="ko-KR" altLang="en-US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/>
                        <a:t>하드보드지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3.5333…..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58082" y="6357958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단위 </a:t>
            </a:r>
            <a:r>
              <a:rPr lang="en-US" altLang="ko-KR" dirty="0" smtClean="0"/>
              <a:t>: 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200" dirty="0" smtClean="0"/>
              <a:t>종이비행기 날개 폭이 좁은 것보다 넓은 것이 더 멀리 날아 갈 것 같다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가설 설정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실험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같은 종이로 비행기 날개의 폭이 다른 종이비행기를 똑같이 접는다</a:t>
            </a:r>
            <a:r>
              <a:rPr lang="en-US" altLang="ko-KR" sz="32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각각 날개의 폭이 다른 종이비행기로 옥상에서 날려본다</a:t>
            </a:r>
            <a:r>
              <a:rPr lang="en-US" altLang="ko-KR" sz="32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날린 종이비행기의 활공시간을 재어본다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pPr marL="852678" indent="-742950">
              <a:buFont typeface="+mj-lt"/>
              <a:buAutoNum type="arabicPeriod"/>
            </a:pP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탐구의 실제</a:t>
            </a:r>
            <a:r>
              <a:rPr lang="en-US" altLang="ko-KR" dirty="0" smtClean="0"/>
              <a:t>(2) –</a:t>
            </a:r>
            <a:r>
              <a:rPr lang="ko-KR" altLang="en-US" dirty="0" smtClean="0"/>
              <a:t>탐구 방법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탐구의 실제</a:t>
            </a:r>
            <a:r>
              <a:rPr lang="en-US" altLang="ko-KR" dirty="0" smtClean="0"/>
              <a:t>(2)-</a:t>
            </a:r>
            <a:r>
              <a:rPr lang="ko-KR" altLang="en-US" dirty="0" smtClean="0"/>
              <a:t>탐구 과정</a:t>
            </a:r>
            <a:endParaRPr lang="ko-KR" altLang="en-US" dirty="0"/>
          </a:p>
        </p:txBody>
      </p:sp>
      <p:pic>
        <p:nvPicPr>
          <p:cNvPr id="1026" name="Picture 2" descr="C:\Users\LG\Desktop\IMG_20121229_132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514750" cy="2196719"/>
          </a:xfrm>
          <a:prstGeom prst="rect">
            <a:avLst/>
          </a:prstGeom>
          <a:noFill/>
        </p:spPr>
      </p:pic>
      <p:pic>
        <p:nvPicPr>
          <p:cNvPr id="1027" name="Picture 3" descr="C:\Users\LG\Desktop\IMG_20121229_1323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500462" cy="2187788"/>
          </a:xfrm>
          <a:prstGeom prst="rect">
            <a:avLst/>
          </a:prstGeom>
          <a:noFill/>
        </p:spPr>
      </p:pic>
      <p:pic>
        <p:nvPicPr>
          <p:cNvPr id="1028" name="Picture 4" descr="C:\Users\LG\Desktop\IMG_20121229_13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3357586" cy="2098491"/>
          </a:xfrm>
          <a:prstGeom prst="rect">
            <a:avLst/>
          </a:prstGeom>
          <a:noFill/>
        </p:spPr>
      </p:pic>
      <p:pic>
        <p:nvPicPr>
          <p:cNvPr id="1029" name="Picture 5" descr="C:\Users\LG\Desktop\IMG_20121229_132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86256"/>
            <a:ext cx="3429024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38576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폭 </a:t>
            </a:r>
            <a:r>
              <a:rPr lang="en-US" altLang="ko-KR" dirty="0" smtClean="0"/>
              <a:t>2cm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폭 </a:t>
            </a:r>
            <a:r>
              <a:rPr lang="en-US" altLang="ko-KR" dirty="0" smtClean="0"/>
              <a:t>4cm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64293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폭 </a:t>
            </a:r>
            <a:r>
              <a:rPr lang="en-US" altLang="ko-KR" dirty="0" smtClean="0"/>
              <a:t>6cm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폭 </a:t>
            </a:r>
            <a:r>
              <a:rPr lang="en-US" altLang="ko-KR" dirty="0" smtClean="0"/>
              <a:t>8cm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 결과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786874" cy="482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732932"/>
              </a:tblGrid>
              <a:tr h="714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날린 횟수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1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2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3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4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5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가장 많이 활공한</a:t>
                      </a:r>
                      <a:r>
                        <a:rPr lang="ko-KR" altLang="en-US" sz="1400" baseline="0" dirty="0" smtClean="0"/>
                        <a:t> 시간과 가장 적게 활공한 시간을 제외한 평균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800" dirty="0"/>
                    </a:p>
                  </a:txBody>
                  <a:tcPr/>
                </a:tc>
              </a:tr>
              <a:tr h="903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폭</a:t>
                      </a:r>
                      <a:r>
                        <a:rPr lang="en-US" altLang="ko-KR" sz="2400" dirty="0" smtClean="0"/>
                        <a:t>2cm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2.80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3.5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3.07</a:t>
                      </a:r>
                      <a:endParaRPr lang="ko-KR" altLang="en-US" dirty="0"/>
                    </a:p>
                  </a:txBody>
                  <a:tcPr/>
                </a:tc>
              </a:tr>
              <a:tr h="903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폭</a:t>
                      </a:r>
                      <a:r>
                        <a:rPr lang="en-US" altLang="ko-KR" sz="2400" dirty="0" smtClean="0"/>
                        <a:t>4cm</a:t>
                      </a:r>
                      <a:endParaRPr lang="ko-KR" altLang="en-US" sz="2400" dirty="0" smtClean="0"/>
                    </a:p>
                    <a:p>
                      <a:pPr algn="ctr" latinLnBrk="1"/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3.43….</a:t>
                      </a:r>
                      <a:endParaRPr lang="ko-KR" altLang="en-US" dirty="0"/>
                    </a:p>
                  </a:txBody>
                  <a:tcPr/>
                </a:tc>
              </a:tr>
              <a:tr h="8934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폭</a:t>
                      </a:r>
                      <a:r>
                        <a:rPr lang="en-US" altLang="ko-KR" sz="2400" dirty="0" smtClean="0"/>
                        <a:t>6cm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3.71</a:t>
                      </a:r>
                      <a:endParaRPr lang="ko-KR" altLang="en-US" dirty="0"/>
                    </a:p>
                  </a:txBody>
                  <a:tcPr/>
                </a:tc>
              </a:tr>
              <a:tr h="903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폭</a:t>
                      </a:r>
                      <a:r>
                        <a:rPr lang="en-US" altLang="ko-KR" sz="2400" dirty="0" smtClean="0"/>
                        <a:t>8cm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4.01….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58082" y="63579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단위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종이비행기 날개가 삼각형이 양력을 더 잘 받아  가장 멀리 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가장 많이 날 것 같다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가설 설정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실험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같은 종이로 비행기 날개의 </a:t>
            </a:r>
            <a:r>
              <a:rPr lang="ko-KR" altLang="en-US" sz="3200" dirty="0" smtClean="0"/>
              <a:t>모양이 </a:t>
            </a:r>
            <a:r>
              <a:rPr lang="ko-KR" altLang="en-US" sz="3200" dirty="0" smtClean="0"/>
              <a:t>다른 종이비행기를 </a:t>
            </a:r>
            <a:r>
              <a:rPr lang="ko-KR" altLang="en-US" sz="3200" dirty="0" smtClean="0"/>
              <a:t>접는다</a:t>
            </a:r>
            <a:r>
              <a:rPr lang="en-US" altLang="ko-KR" sz="32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각각 날개의 </a:t>
            </a:r>
            <a:r>
              <a:rPr lang="ko-KR" altLang="en-US" sz="3200" dirty="0" smtClean="0"/>
              <a:t>모양이 다르고 </a:t>
            </a:r>
            <a:r>
              <a:rPr lang="ko-KR" altLang="en-US" sz="3200" dirty="0" smtClean="0"/>
              <a:t>종이비행기로 실내에서 날려본다</a:t>
            </a:r>
            <a:r>
              <a:rPr lang="en-US" altLang="ko-KR" sz="3200" dirty="0" smtClean="0"/>
              <a:t>.</a:t>
            </a: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endParaRPr lang="en-US" altLang="ko-KR" sz="3200" dirty="0" smtClean="0"/>
          </a:p>
          <a:p>
            <a:pPr marL="852678" indent="-742950">
              <a:buFont typeface="+mj-lt"/>
              <a:buAutoNum type="arabicPeriod"/>
            </a:pPr>
            <a:r>
              <a:rPr lang="ko-KR" altLang="en-US" sz="3200" dirty="0" smtClean="0"/>
              <a:t>날린 </a:t>
            </a:r>
            <a:r>
              <a:rPr lang="ko-KR" altLang="en-US" sz="3200" dirty="0" smtClean="0"/>
              <a:t>종이비행기의 활공시간과 비행거리를 </a:t>
            </a:r>
            <a:r>
              <a:rPr lang="ko-KR" altLang="en-US" sz="3200" dirty="0" smtClean="0"/>
              <a:t>재어본다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탐구의 실제</a:t>
            </a:r>
            <a:r>
              <a:rPr lang="en-US" altLang="ko-KR" dirty="0" smtClean="0"/>
              <a:t>(3)-</a:t>
            </a:r>
            <a:r>
              <a:rPr lang="ko-KR" altLang="en-US" dirty="0" smtClean="0"/>
              <a:t>탐구 방법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n-ea"/>
              </a:rPr>
              <a:t>주제선정 동기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탐구 기간 및 탐구 목적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이론적 배경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탐구 문제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탐구  과정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탐구 결과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결론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프로젝트를 마치며</a:t>
            </a:r>
            <a:r>
              <a:rPr lang="en-US" altLang="ko-KR" dirty="0" smtClean="0">
                <a:latin typeface="+mn-ea"/>
              </a:rPr>
              <a:t>…</a:t>
            </a:r>
          </a:p>
          <a:p>
            <a:r>
              <a:rPr lang="ko-KR" altLang="en-US" dirty="0" smtClean="0">
                <a:latin typeface="+mn-ea"/>
              </a:rPr>
              <a:t>참고 문헌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탐구의 실제</a:t>
            </a:r>
            <a:r>
              <a:rPr lang="en-US" altLang="ko-KR" dirty="0" smtClean="0"/>
              <a:t>(3)-</a:t>
            </a:r>
            <a:r>
              <a:rPr lang="ko-KR" altLang="en-US" dirty="0" smtClean="0"/>
              <a:t>탐구 과정</a:t>
            </a:r>
            <a:endParaRPr lang="ko-KR" altLang="en-US" dirty="0"/>
          </a:p>
        </p:txBody>
      </p:sp>
      <p:pic>
        <p:nvPicPr>
          <p:cNvPr id="1026" name="Picture 2" descr="C:\Users\LG\AppData\Local\Microsoft\Windows\Temporary Internet Files\Content.IE5\OGK7ZFVK\IMG_20130106_18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114829" cy="2571768"/>
          </a:xfrm>
          <a:prstGeom prst="rect">
            <a:avLst/>
          </a:prstGeom>
          <a:noFill/>
        </p:spPr>
      </p:pic>
      <p:pic>
        <p:nvPicPr>
          <p:cNvPr id="1027" name="Picture 3" descr="C:\Users\LG\AppData\Local\Microsoft\Windows\Temporary Internet Files\Content.IE5\D09ZD2NG\IMG_20130106_18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314722" cy="207170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42910" y="478632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오각형 종이비행기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86380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사각형 종이비행기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삼각형 종이비행기</a:t>
            </a:r>
            <a:endParaRPr lang="ko-KR" altLang="en-US" dirty="0"/>
          </a:p>
        </p:txBody>
      </p:sp>
      <p:pic>
        <p:nvPicPr>
          <p:cNvPr id="1029" name="Picture 5" descr="C:\Users\LG\AppData\Local\Microsoft\Windows\Temporary Internet Files\Content.IE5\DE8S0XVZ\IMG_20130106_182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14818"/>
            <a:ext cx="385765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53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590056"/>
              </a:tblGrid>
              <a:tr h="214314"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날린 </a:t>
                      </a:r>
                      <a:r>
                        <a:rPr lang="ko-KR" altLang="en-US" sz="2400" dirty="0" smtClean="0"/>
                        <a:t>횟수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1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2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3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4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5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가장 멀리 활공한 시간과 가장 적게 활공한 시간을 제외한 평균</a:t>
                      </a:r>
                      <a:endParaRPr lang="ko-KR" altLang="en-US" sz="1600" dirty="0"/>
                    </a:p>
                  </a:txBody>
                  <a:tcPr/>
                </a:tc>
              </a:tr>
              <a:tr h="118969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삼각형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1.7666..7</a:t>
                      </a:r>
                      <a:endParaRPr lang="ko-KR" altLang="en-US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사각형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 smtClean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1.8</a:t>
                      </a:r>
                      <a:endParaRPr lang="ko-KR" altLang="en-US" dirty="0"/>
                    </a:p>
                  </a:txBody>
                  <a:tcPr/>
                </a:tc>
              </a:tr>
              <a:tr h="96202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오각형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0.9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탐구 결과</a:t>
            </a:r>
            <a:r>
              <a:rPr lang="en-US" altLang="ko-KR" dirty="0" smtClean="0"/>
              <a:t>(3</a:t>
            </a:r>
            <a:r>
              <a:rPr lang="en-US" altLang="ko-KR" dirty="0" smtClean="0"/>
              <a:t>)-</a:t>
            </a:r>
            <a:r>
              <a:rPr lang="ko-KR" altLang="en-US" dirty="0" smtClean="0"/>
              <a:t>활공 시간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63579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단위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/>
          </p:cNvGraphicFramePr>
          <p:nvPr/>
        </p:nvGraphicFramePr>
        <p:xfrm>
          <a:off x="285720" y="1428736"/>
          <a:ext cx="8643998" cy="456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11062"/>
                <a:gridCol w="1071570"/>
                <a:gridCol w="1071570"/>
                <a:gridCol w="1143008"/>
                <a:gridCol w="1795474"/>
              </a:tblGrid>
              <a:tr h="214314"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ko-KR" altLang="en-US" sz="2400" dirty="0" smtClean="0"/>
                        <a:t>날린 </a:t>
                      </a:r>
                      <a:r>
                        <a:rPr lang="ko-KR" altLang="en-US" sz="2400" dirty="0" smtClean="0"/>
                        <a:t>횟수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1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2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3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4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/>
                    </a:p>
                    <a:p>
                      <a:pPr algn="ctr" latinLnBrk="1"/>
                      <a:r>
                        <a:rPr lang="en-US" altLang="ko-KR" sz="2400" dirty="0" smtClean="0"/>
                        <a:t>5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가장 멀리 </a:t>
                      </a:r>
                      <a:r>
                        <a:rPr lang="ko-KR" altLang="en-US" sz="1600" dirty="0" smtClean="0"/>
                        <a:t>날아간 거리와 가장 적게 날아간 거리를 </a:t>
                      </a:r>
                      <a:r>
                        <a:rPr lang="ko-KR" altLang="en-US" sz="1600" dirty="0" smtClean="0"/>
                        <a:t>제외한 평균</a:t>
                      </a:r>
                      <a:endParaRPr lang="ko-KR" altLang="en-US" sz="1600" dirty="0"/>
                    </a:p>
                  </a:txBody>
                  <a:tcPr/>
                </a:tc>
              </a:tr>
              <a:tr h="118969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삼각형</a:t>
                      </a:r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2.8…</a:t>
                      </a:r>
                      <a:endParaRPr lang="ko-KR" altLang="en-US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사각형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1.566666…7</a:t>
                      </a:r>
                      <a:endParaRPr lang="ko-KR" altLang="en-US" dirty="0"/>
                    </a:p>
                  </a:txBody>
                  <a:tcPr/>
                </a:tc>
              </a:tr>
              <a:tr h="111252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오각형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0.9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1.13333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제목 2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탐구 결과</a:t>
            </a: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(3)-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비행 거리</a:t>
            </a: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6357958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단위 </a:t>
            </a:r>
            <a:r>
              <a:rPr lang="en-US" altLang="ko-KR" dirty="0" smtClean="0"/>
              <a:t>: 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143668"/>
          </a:xfrm>
        </p:spPr>
        <p:txBody>
          <a:bodyPr>
            <a:normAutofit/>
          </a:bodyPr>
          <a:lstStyle/>
          <a:p>
            <a:pPr indent="256032">
              <a:buNone/>
            </a:pPr>
            <a:r>
              <a:rPr lang="ko-KR" altLang="en-US" sz="2300" dirty="0" smtClean="0"/>
              <a:t>종이비행기 단단함에 따라 날라가는 첫 번째 실험에서 내가 세운 가설이 틀렸다</a:t>
            </a:r>
            <a:r>
              <a:rPr lang="en-US" altLang="ko-KR" sz="2300" dirty="0" smtClean="0"/>
              <a:t>. </a:t>
            </a:r>
            <a:r>
              <a:rPr lang="ko-KR" altLang="en-US" sz="2300" dirty="0" smtClean="0"/>
              <a:t>종이비행기는 바람이 안부는 곳 에서는 얇은 종이로 접은 종이비행기가 더 잘 날라가고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바람의 영향을 받는 곳 에서는 단단한 재질의 종이비행기가 더 잘 날라간다</a:t>
            </a:r>
            <a:r>
              <a:rPr lang="en-US" altLang="ko-KR" sz="2300" dirty="0" smtClean="0"/>
              <a:t>.</a:t>
            </a:r>
          </a:p>
          <a:p>
            <a:pPr indent="256032">
              <a:buNone/>
            </a:pPr>
            <a:r>
              <a:rPr lang="ko-KR" altLang="en-US" sz="2300" dirty="0" smtClean="0"/>
              <a:t>두 번째 실험에서는 종이비행기 날개의 폭의 따라 활공시간을 재는 실험에서 이번에는 내가 세운 가설과 맞았다</a:t>
            </a:r>
            <a:r>
              <a:rPr lang="en-US" altLang="ko-KR" sz="2300" dirty="0" smtClean="0"/>
              <a:t>. </a:t>
            </a:r>
            <a:r>
              <a:rPr lang="ko-KR" altLang="en-US" sz="2300" dirty="0" smtClean="0"/>
              <a:t>종이비행기의 폭이 넓을수록 종이비행기는 양력을 잘 받아 더 많이 난다</a:t>
            </a:r>
            <a:r>
              <a:rPr lang="en-US" altLang="ko-KR" sz="2300" dirty="0" smtClean="0"/>
              <a:t>.</a:t>
            </a:r>
          </a:p>
          <a:p>
            <a:pPr indent="256032">
              <a:buNone/>
            </a:pPr>
            <a:r>
              <a:rPr lang="ko-KR" altLang="en-US" sz="2300" dirty="0" smtClean="0"/>
              <a:t>세 번째 실험에서는 내가 세운 가설과 같이 종이비행기는 삼각형 형태의 종이비행기가 잘 난다</a:t>
            </a:r>
            <a:r>
              <a:rPr lang="en-US" altLang="ko-KR" sz="2300" dirty="0" smtClean="0"/>
              <a:t>.</a:t>
            </a:r>
            <a:endParaRPr lang="en-US" altLang="ko-KR" sz="2300" dirty="0" smtClean="0"/>
          </a:p>
          <a:p>
            <a:pPr indent="256032">
              <a:buNone/>
            </a:pPr>
            <a:r>
              <a:rPr lang="ko-KR" altLang="en-US" sz="2300" dirty="0" smtClean="0"/>
              <a:t>그러므로 종이비행기는 날개가 넓어야 하고 단단한 재질의 재료로 </a:t>
            </a:r>
            <a:r>
              <a:rPr lang="ko-KR" altLang="en-US" sz="2300" dirty="0" smtClean="0"/>
              <a:t>만들고 삼각형 형태의 종이비행기가 잘 </a:t>
            </a:r>
            <a:r>
              <a:rPr lang="ko-KR" altLang="en-US" sz="2300" dirty="0" smtClean="0"/>
              <a:t>날라간다</a:t>
            </a:r>
            <a:r>
              <a:rPr lang="en-US" altLang="ko-KR" sz="2300" dirty="0" smtClean="0"/>
              <a:t>.</a:t>
            </a:r>
          </a:p>
          <a:p>
            <a:pPr>
              <a:buNone/>
            </a:pPr>
            <a:endParaRPr lang="en-US" altLang="ko-KR" sz="2800" dirty="0" smtClean="0"/>
          </a:p>
          <a:p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던지는 힘의 세기를 정확히 알 수 없어서 정확한 실험은 하지 못했다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실험</a:t>
            </a:r>
            <a:r>
              <a:rPr lang="en-US" altLang="ko-KR" dirty="0" smtClean="0"/>
              <a:t>(2)</a:t>
            </a:r>
            <a:r>
              <a:rPr lang="ko-KR" altLang="en-US" dirty="0" smtClean="0"/>
              <a:t>에서 바람의 영향을 받아서 정확한 실험을 못했다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오차 분석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일단 프로젝트를 마치니까 기분이 편안하고 좋다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이번 프로젝트를 만들면서 비행기의 대해 한층 더 알아볼 수 있어서 좋았다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그런데 던지는 힘의 양 조절 하는 것에 정확하지 않아 많이 아쉬웠다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그리고 이번 프로젝트가 다른 주제보다 쉬워서 아쉽다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만약 다음 번에도 이런 기회가 생긴다면 나는 좀 더 어렵고 깊게 나아가고 싶다</a:t>
            </a:r>
            <a:r>
              <a:rPr lang="en-US" altLang="ko-KR" sz="3200" dirty="0" smtClean="0"/>
              <a:t>. </a:t>
            </a:r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프로젝트를 마치며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http://blog.naver.com/sam2934/100093255639</a:t>
            </a:r>
            <a:endParaRPr lang="en-US" altLang="ko-KR" dirty="0" smtClean="0"/>
          </a:p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지식</a:t>
            </a:r>
            <a:r>
              <a:rPr lang="en-US" altLang="ko-KR" dirty="0" smtClean="0"/>
              <a:t>in</a:t>
            </a:r>
          </a:p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백과사전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문헌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나는 우리 반 친구들이 종이비행기로 누가 더 멀리 가나 그런 놀이를 하고 있다가 마침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영재 산출물 계기로 어떻게 하면 </a:t>
            </a:r>
            <a:r>
              <a:rPr lang="en-US" altLang="ko-KR" sz="3200" dirty="0" smtClean="0"/>
              <a:t>‘</a:t>
            </a:r>
            <a:r>
              <a:rPr lang="ko-KR" altLang="en-US" sz="3200" dirty="0" smtClean="0"/>
              <a:t>종이비행기가 잘 날 수 있을까</a:t>
            </a:r>
            <a:r>
              <a:rPr lang="en-US" altLang="ko-KR" sz="3200" dirty="0" smtClean="0"/>
              <a:t>?’ </a:t>
            </a:r>
            <a:r>
              <a:rPr lang="ko-KR" altLang="en-US" sz="3200" dirty="0" smtClean="0"/>
              <a:t>하는 호기심이 생겼다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그래서 나는 </a:t>
            </a:r>
            <a:r>
              <a:rPr lang="en-US" altLang="ko-KR" sz="3200" dirty="0" smtClean="0"/>
              <a:t>‘</a:t>
            </a:r>
            <a:r>
              <a:rPr lang="ko-KR" altLang="en-US" sz="3200" dirty="0" smtClean="0"/>
              <a:t>종이비행기가 어떤 조건에서 잘 날 수 있을지</a:t>
            </a:r>
            <a:r>
              <a:rPr lang="en-US" altLang="ko-KR" sz="3200" dirty="0" smtClean="0"/>
              <a:t>?’</a:t>
            </a:r>
            <a:r>
              <a:rPr lang="ko-KR" altLang="en-US" sz="3200" dirty="0" smtClean="0"/>
              <a:t>에 대해서 더 탐구하고자 이 주제를 선정하였다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주제선정 동기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탐구 기간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~ 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6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탐구 목적</a:t>
            </a:r>
            <a:endParaRPr lang="en-US" altLang="ko-KR" dirty="0" smtClean="0"/>
          </a:p>
          <a:p>
            <a:pPr marL="624078" indent="-514350">
              <a:buAutoNum type="arabicPeriod"/>
            </a:pPr>
            <a:r>
              <a:rPr lang="ko-KR" altLang="en-US" dirty="0" smtClean="0"/>
              <a:t>종이비행기의 단단함의 따른 비행거리 측정하기</a:t>
            </a:r>
            <a:endParaRPr lang="en-US" altLang="ko-KR" dirty="0" smtClean="0"/>
          </a:p>
          <a:p>
            <a:pPr marL="624078" indent="-514350">
              <a:buAutoNum type="arabicPeriod"/>
            </a:pPr>
            <a:r>
              <a:rPr lang="ko-KR" altLang="en-US" dirty="0" smtClean="0"/>
              <a:t>종이비행기의 날개 폭의 차이 따른 활공시간 측정 하기</a:t>
            </a:r>
            <a:endParaRPr lang="en-US" altLang="ko-KR" dirty="0" smtClean="0"/>
          </a:p>
          <a:p>
            <a:pPr marL="624078" indent="-514350">
              <a:buAutoNum type="arabicPeriod"/>
            </a:pPr>
            <a:r>
              <a:rPr lang="ko-KR" altLang="en-US" dirty="0" smtClean="0"/>
              <a:t>종이비행기 </a:t>
            </a:r>
            <a:r>
              <a:rPr lang="ko-KR" altLang="en-US" dirty="0" smtClean="0"/>
              <a:t>날개 모양의 따른 비행거리와 활공시간 측정하기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 기간 및 탐구 목적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3200" dirty="0" smtClean="0"/>
          </a:p>
          <a:p>
            <a:r>
              <a:rPr lang="ko-KR" altLang="en-US" sz="3200" dirty="0" smtClean="0"/>
              <a:t>종이비행기가 잘 날기 위한 조건에 대해 알아본다</a:t>
            </a:r>
            <a:r>
              <a:rPr lang="en-US" altLang="ko-KR" sz="3200" dirty="0" smtClean="0"/>
              <a:t>.</a:t>
            </a:r>
          </a:p>
          <a:p>
            <a:pPr>
              <a:buNone/>
            </a:pPr>
            <a:endParaRPr lang="en-US" altLang="ko-KR" sz="3200" dirty="0" smtClean="0"/>
          </a:p>
          <a:p>
            <a:pPr>
              <a:buNone/>
            </a:pPr>
            <a:endParaRPr lang="en-US" altLang="ko-KR" sz="3200" dirty="0" smtClean="0"/>
          </a:p>
          <a:p>
            <a:r>
              <a:rPr lang="ko-KR" altLang="en-US" sz="3200" dirty="0" smtClean="0"/>
              <a:t>종이비행기 </a:t>
            </a:r>
            <a:r>
              <a:rPr lang="ko-KR" altLang="en-US" sz="3200" dirty="0" err="1" smtClean="0"/>
              <a:t>나는원리를</a:t>
            </a:r>
            <a:r>
              <a:rPr lang="ko-KR" altLang="en-US" sz="3200" dirty="0" smtClean="0"/>
              <a:t> 알아본다</a:t>
            </a:r>
            <a:r>
              <a:rPr lang="en-US" altLang="ko-KR" sz="3200" dirty="0" smtClean="0"/>
              <a:t>.</a:t>
            </a:r>
          </a:p>
          <a:p>
            <a:pPr>
              <a:buNone/>
            </a:pPr>
            <a:endParaRPr lang="en-US" altLang="ko-KR" sz="32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탐구 문제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종이비행기는 손에서 던져진 힘에 의해 관성으로 날아가고 넓은 날개와 가벼운 재료로 상승기류나 바람을 타면 추진력을 얻기도 하고 공기의 </a:t>
            </a:r>
            <a:r>
              <a:rPr lang="ko-KR" altLang="en-US" sz="3200" dirty="0" smtClean="0"/>
              <a:t>압력 차 </a:t>
            </a:r>
            <a:r>
              <a:rPr lang="ko-KR" altLang="en-US" sz="3200" dirty="0" smtClean="0"/>
              <a:t>때문에 생기는 양력에 의해 날아간다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이론적 배경</a:t>
            </a:r>
            <a:r>
              <a:rPr lang="en-US" altLang="ko-KR" dirty="0" smtClean="0"/>
              <a:t>-</a:t>
            </a:r>
            <a:r>
              <a:rPr lang="ko-KR" altLang="en-US" dirty="0" smtClean="0"/>
              <a:t>종이비행기 나는 원리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관성이란 물체가 본인이 가지고 있는 에너지나 모양을 그대로 가지고 </a:t>
            </a:r>
            <a:r>
              <a:rPr lang="ko-KR" altLang="en-US" sz="3200" dirty="0" err="1" smtClean="0"/>
              <a:t>있을려는</a:t>
            </a:r>
            <a:r>
              <a:rPr lang="ko-KR" altLang="en-US" sz="3200" dirty="0" smtClean="0"/>
              <a:t> 힘을 말한다</a:t>
            </a:r>
            <a:r>
              <a:rPr lang="en-US" altLang="ko-KR" sz="3200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</a:p>
          <a:p>
            <a:pPr marL="624078" indent="-514350">
              <a:buNone/>
            </a:pPr>
            <a:r>
              <a:rPr lang="en-US" altLang="ko-KR" sz="2500" dirty="0" smtClean="0"/>
              <a:t>1. </a:t>
            </a:r>
            <a:r>
              <a:rPr lang="ko-KR" altLang="en-US" sz="2500" dirty="0" smtClean="0"/>
              <a:t>차가 달리다가 갑자기 브레이크를 밟아 멈추었을 때 차에 탔던 모든 사람들이 몸이 앞으로 가게 된다</a:t>
            </a:r>
            <a:r>
              <a:rPr lang="en-US" altLang="ko-KR" sz="2500" dirty="0" smtClean="0"/>
              <a:t>.</a:t>
            </a:r>
          </a:p>
          <a:p>
            <a:pPr marL="624078" indent="-514350">
              <a:buNone/>
            </a:pPr>
            <a:r>
              <a:rPr lang="en-US" altLang="ko-KR" sz="2500" dirty="0" smtClean="0"/>
              <a:t>       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앞으로 계속 갈려는 관성이 있어서</a:t>
            </a:r>
            <a:r>
              <a:rPr lang="en-US" altLang="ko-KR" dirty="0" smtClean="0"/>
              <a:t>.) </a:t>
            </a:r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sz="2500" dirty="0" smtClean="0"/>
              <a:t>두루마리 휴지가 끊어지는 경우</a:t>
            </a: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           (</a:t>
            </a:r>
            <a:r>
              <a:rPr lang="ko-KR" altLang="en-US" sz="2500" dirty="0" smtClean="0"/>
              <a:t>정지 관성을 이기지 못하고 끊어 </a:t>
            </a:r>
            <a:r>
              <a:rPr lang="ko-KR" altLang="en-US" sz="2500" dirty="0" err="1" smtClean="0"/>
              <a:t>진것</a:t>
            </a:r>
            <a:r>
              <a:rPr lang="en-US" altLang="ko-KR" sz="2500" dirty="0" smtClean="0"/>
              <a:t>.)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이론적 배경</a:t>
            </a:r>
            <a:r>
              <a:rPr lang="en-US" altLang="ko-KR" dirty="0" smtClean="0"/>
              <a:t>-</a:t>
            </a:r>
            <a:r>
              <a:rPr lang="ko-KR" altLang="en-US" dirty="0" smtClean="0"/>
              <a:t>관성이란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3200" dirty="0" smtClean="0"/>
          </a:p>
          <a:p>
            <a:r>
              <a:rPr lang="ko-KR" altLang="en-US" sz="3200" dirty="0" smtClean="0"/>
              <a:t>유체 속의 물체가 수직 방향으로 받는 힘이다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이 힘은 높은 압력에서 낮은 압력쪽으로 생기며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유체에 닿은 물체를 밀어 내리려는 힘에 대한 반작용이다</a:t>
            </a:r>
            <a:r>
              <a:rPr lang="en-US" altLang="ko-KR" sz="3200" dirty="0" smtClean="0"/>
              <a:t>. </a:t>
            </a:r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쉽게 말해 양력은 </a:t>
            </a:r>
            <a:r>
              <a:rPr lang="en-US" altLang="ko-KR" sz="3200" dirty="0" smtClean="0"/>
              <a:t>‘</a:t>
            </a:r>
            <a:r>
              <a:rPr lang="ko-KR" altLang="en-US" sz="3200" dirty="0" smtClean="0"/>
              <a:t>물체를 위로 들어올리는 힘</a:t>
            </a:r>
            <a:r>
              <a:rPr lang="en-US" altLang="ko-KR" sz="3200" dirty="0" smtClean="0"/>
              <a:t>’</a:t>
            </a:r>
            <a:r>
              <a:rPr lang="ko-KR" altLang="en-US" sz="3200" dirty="0" smtClean="0"/>
              <a:t>이다</a:t>
            </a:r>
            <a:r>
              <a:rPr lang="en-US" altLang="ko-KR" sz="3200" dirty="0" smtClean="0"/>
              <a:t>.</a:t>
            </a:r>
            <a:endParaRPr lang="ko-KR" altLang="en-US" sz="3200" dirty="0" smtClean="0"/>
          </a:p>
          <a:p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이론적 배경</a:t>
            </a:r>
            <a:r>
              <a:rPr lang="en-US" altLang="ko-KR" dirty="0" smtClean="0"/>
              <a:t>- </a:t>
            </a:r>
            <a:r>
              <a:rPr lang="ko-KR" altLang="en-US" dirty="0" smtClean="0"/>
              <a:t>양력이란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 </a:t>
            </a:r>
            <a:r>
              <a:rPr lang="ko-KR" altLang="en-US" sz="3600" dirty="0" smtClean="0"/>
              <a:t>얇은 종이로 만든 비행기보다 두꺼운 종이로 만든 종이비행기가 더 멀리 날아 갈 것 같다</a:t>
            </a:r>
            <a:r>
              <a:rPr lang="en-US" altLang="ko-KR" sz="3600" dirty="0" smtClean="0"/>
              <a:t>.</a:t>
            </a:r>
          </a:p>
          <a:p>
            <a:pPr>
              <a:buNone/>
            </a:pPr>
            <a:endParaRPr lang="en-US" altLang="ko-KR" sz="32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가설 설정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실험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574</TotalTime>
  <Words>880</Words>
  <Application>Microsoft Office PowerPoint</Application>
  <PresentationFormat>화면 슬라이드 쇼(4:3)</PresentationFormat>
  <Paragraphs>349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광장</vt:lpstr>
      <vt:lpstr>여러 가지 조건에서의 종이비행기 날리기</vt:lpstr>
      <vt:lpstr>차례</vt:lpstr>
      <vt:lpstr>주제선정 동기</vt:lpstr>
      <vt:lpstr>탐구 기간 및 탐구 목적</vt:lpstr>
      <vt:lpstr>탐구 문제</vt:lpstr>
      <vt:lpstr>이론적 배경-종이비행기 나는 원리</vt:lpstr>
      <vt:lpstr>이론적 배경-관성이란?</vt:lpstr>
      <vt:lpstr>이론적 배경- 양력이란?</vt:lpstr>
      <vt:lpstr>가설 설정-실험(1)</vt:lpstr>
      <vt:lpstr>준비물</vt:lpstr>
      <vt:lpstr>탐구의 실제(1)-탐구 방법</vt:lpstr>
      <vt:lpstr>탐구의 실제(1)-탐구 과정</vt:lpstr>
      <vt:lpstr>탐구 결과(1)</vt:lpstr>
      <vt:lpstr>가설 설정-실험(2)</vt:lpstr>
      <vt:lpstr>탐구의 실제(2) –탐구 방법</vt:lpstr>
      <vt:lpstr>탐구의 실제(2)-탐구 과정</vt:lpstr>
      <vt:lpstr>탐구 결과(2)</vt:lpstr>
      <vt:lpstr>가설 설정-실험(3)</vt:lpstr>
      <vt:lpstr>탐구의 실제(3)-탐구 방법</vt:lpstr>
      <vt:lpstr>탐구의 실제(3)-탐구 과정</vt:lpstr>
      <vt:lpstr>탐구 결과(3)-활공 시간</vt:lpstr>
      <vt:lpstr>슬라이드 22</vt:lpstr>
      <vt:lpstr>결론</vt:lpstr>
      <vt:lpstr>오차 분석</vt:lpstr>
      <vt:lpstr>프로젝트를 마치며..</vt:lpstr>
      <vt:lpstr>참고 문헌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종이비행기 잘 날기 위한 조건</dc:title>
  <dc:creator>LG</dc:creator>
  <cp:lastModifiedBy>LG</cp:lastModifiedBy>
  <cp:revision>59</cp:revision>
  <dcterms:created xsi:type="dcterms:W3CDTF">2012-12-26T23:26:16Z</dcterms:created>
  <dcterms:modified xsi:type="dcterms:W3CDTF">2013-01-06T09:34:16Z</dcterms:modified>
</cp:coreProperties>
</file>