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3226" autoAdjust="0"/>
  </p:normalViewPr>
  <p:slideViewPr>
    <p:cSldViewPr>
      <p:cViewPr varScale="1">
        <p:scale>
          <a:sx n="68" d="100"/>
          <a:sy n="68" d="100"/>
        </p:scale>
        <p:origin x="-1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624BF-B1F4-40D8-AF39-EBC3E0E2BC24}" type="datetimeFigureOut">
              <a:rPr lang="ko-KR" altLang="en-US" smtClean="0"/>
              <a:t>2007-01-23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7599C-C611-4429-9E7F-A554AE48385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624BF-B1F4-40D8-AF39-EBC3E0E2BC24}" type="datetimeFigureOut">
              <a:rPr lang="ko-KR" altLang="en-US" smtClean="0"/>
              <a:t>2007-01-23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7599C-C611-4429-9E7F-A554AE48385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624BF-B1F4-40D8-AF39-EBC3E0E2BC24}" type="datetimeFigureOut">
              <a:rPr lang="ko-KR" altLang="en-US" smtClean="0"/>
              <a:t>2007-01-23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7599C-C611-4429-9E7F-A554AE48385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624BF-B1F4-40D8-AF39-EBC3E0E2BC24}" type="datetimeFigureOut">
              <a:rPr lang="ko-KR" altLang="en-US" smtClean="0"/>
              <a:t>2007-01-23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7599C-C611-4429-9E7F-A554AE48385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624BF-B1F4-40D8-AF39-EBC3E0E2BC24}" type="datetimeFigureOut">
              <a:rPr lang="ko-KR" altLang="en-US" smtClean="0"/>
              <a:t>2007-01-23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7599C-C611-4429-9E7F-A554AE48385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624BF-B1F4-40D8-AF39-EBC3E0E2BC24}" type="datetimeFigureOut">
              <a:rPr lang="ko-KR" altLang="en-US" smtClean="0"/>
              <a:t>2007-01-23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7599C-C611-4429-9E7F-A554AE48385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624BF-B1F4-40D8-AF39-EBC3E0E2BC24}" type="datetimeFigureOut">
              <a:rPr lang="ko-KR" altLang="en-US" smtClean="0"/>
              <a:t>2007-01-23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7599C-C611-4429-9E7F-A554AE48385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624BF-B1F4-40D8-AF39-EBC3E0E2BC24}" type="datetimeFigureOut">
              <a:rPr lang="ko-KR" altLang="en-US" smtClean="0"/>
              <a:t>2007-01-23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7599C-C611-4429-9E7F-A554AE48385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624BF-B1F4-40D8-AF39-EBC3E0E2BC24}" type="datetimeFigureOut">
              <a:rPr lang="ko-KR" altLang="en-US" smtClean="0"/>
              <a:t>2007-01-23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7599C-C611-4429-9E7F-A554AE48385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624BF-B1F4-40D8-AF39-EBC3E0E2BC24}" type="datetimeFigureOut">
              <a:rPr lang="ko-KR" altLang="en-US" smtClean="0"/>
              <a:t>2007-01-23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7599C-C611-4429-9E7F-A554AE48385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624BF-B1F4-40D8-AF39-EBC3E0E2BC24}" type="datetimeFigureOut">
              <a:rPr lang="ko-KR" altLang="en-US" smtClean="0"/>
              <a:t>2007-01-23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37599C-C611-4429-9E7F-A554AE48385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624BF-B1F4-40D8-AF39-EBC3E0E2BC24}" type="datetimeFigureOut">
              <a:rPr lang="ko-KR" altLang="en-US" smtClean="0"/>
              <a:t>2007-01-23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7599C-C611-4429-9E7F-A554AE483859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39552" y="835786"/>
            <a:ext cx="8856984" cy="1658038"/>
          </a:xfrm>
        </p:spPr>
        <p:txBody>
          <a:bodyPr/>
          <a:lstStyle/>
          <a:p>
            <a:r>
              <a:rPr lang="ko-KR" altLang="en-US" dirty="0" err="1" smtClean="0"/>
              <a:t>유럽의인문환경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err="1" smtClean="0"/>
              <a:t>우태이</a:t>
            </a:r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유럽의인구</a:t>
            </a:r>
            <a:endParaRPr lang="ko-KR" altLang="en-US" dirty="0"/>
          </a:p>
        </p:txBody>
      </p:sp>
      <p:pic>
        <p:nvPicPr>
          <p:cNvPr id="4" name="내용 개체 틀 3" descr="bg_end_a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612576" y="3386931"/>
            <a:ext cx="9756575" cy="952500"/>
          </a:xfrm>
        </p:spPr>
      </p:pic>
      <p:pic>
        <p:nvPicPr>
          <p:cNvPr id="5" name="내용 개체 틀 3" descr="bg_end_a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60176" y="3539331"/>
            <a:ext cx="9756575" cy="952500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0" y="2276872"/>
            <a:ext cx="82444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dirty="0" smtClean="0"/>
              <a:t>현재 유럽의 인구는 세계 인구의 약 </a:t>
            </a:r>
            <a:r>
              <a:rPr lang="en-US" altLang="ko-KR" dirty="0" smtClean="0"/>
              <a:t>7</a:t>
            </a:r>
            <a:r>
              <a:rPr lang="ko-KR" altLang="en-US" dirty="0" smtClean="0"/>
              <a:t>분의 </a:t>
            </a:r>
            <a:r>
              <a:rPr lang="en-US" altLang="ko-KR" dirty="0" smtClean="0"/>
              <a:t>1</a:t>
            </a:r>
            <a:r>
              <a:rPr lang="ko-KR" altLang="en-US" dirty="0" smtClean="0"/>
              <a:t>인 </a:t>
            </a:r>
            <a:r>
              <a:rPr lang="en-US" altLang="ko-KR" dirty="0" smtClean="0"/>
              <a:t>7</a:t>
            </a:r>
            <a:r>
              <a:rPr lang="ko-KR" altLang="en-US" dirty="0" smtClean="0"/>
              <a:t>억 </a:t>
            </a:r>
            <a:r>
              <a:rPr lang="en-US" altLang="ko-KR" dirty="0" smtClean="0"/>
              <a:t>3100</a:t>
            </a:r>
            <a:r>
              <a:rPr lang="ko-KR" altLang="en-US" dirty="0" err="1" smtClean="0"/>
              <a:t>만명으로</a:t>
            </a:r>
            <a:r>
              <a:rPr lang="ko-KR" altLang="en-US" dirty="0" smtClean="0"/>
              <a:t> 추산되었다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유럽의문화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endParaRPr lang="ko-KR" altLang="en-US" dirty="0"/>
          </a:p>
          <a:p>
            <a:endParaRPr lang="ko-KR" altLang="en-US" dirty="0"/>
          </a:p>
          <a:p>
            <a:r>
              <a:rPr lang="ko-KR" altLang="en-US" dirty="0"/>
              <a:t>오늘날의 유럽연합 형성은 고대 로마국가에서 비롯되었는데</a:t>
            </a:r>
            <a:r>
              <a:rPr lang="en-US" altLang="ko-KR" dirty="0"/>
              <a:t>, </a:t>
            </a:r>
            <a:r>
              <a:rPr lang="ko-KR" altLang="en-US" dirty="0"/>
              <a:t>이는 </a:t>
            </a:r>
            <a:r>
              <a:rPr lang="en-US" altLang="ko-KR" dirty="0"/>
              <a:t>1957</a:t>
            </a:r>
            <a:r>
              <a:rPr lang="ko-KR" altLang="en-US" dirty="0"/>
              <a:t>년 체결된 유럽경제공동체 </a:t>
            </a:r>
            <a:r>
              <a:rPr lang="en-US" altLang="ko-KR" dirty="0"/>
              <a:t>EEC</a:t>
            </a:r>
            <a:r>
              <a:rPr lang="ko-KR" altLang="en-US" dirty="0"/>
              <a:t>을 로마제약으로 명명한 것과 무관하지 않는 듯하다</a:t>
            </a:r>
            <a:br>
              <a:rPr lang="ko-KR" altLang="en-US" dirty="0"/>
            </a:br>
            <a:endParaRPr lang="ko-KR" altLang="en-US" dirty="0"/>
          </a:p>
          <a:p>
            <a:r>
              <a:rPr lang="ko-KR" altLang="en-US" dirty="0"/>
              <a:t>초기 로마제국은 세계역사에서 고대 종교와 고대 문명의 발상지로서 아주 중요한 부분을 차지하고 있는데</a:t>
            </a:r>
            <a:r>
              <a:rPr lang="en-US" altLang="ko-KR" dirty="0"/>
              <a:t>, </a:t>
            </a:r>
            <a:r>
              <a:rPr lang="ko-KR" altLang="en-US" dirty="0"/>
              <a:t>이 영향으로 유럽민족들은 타영토의 야만족들과는 구별되어 언어와 문화 그리고 법률체계를 두루 갖춘 문명국 시민의 혜택을 누려왔다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ko-KR" altLang="en-US" dirty="0"/>
              <a:t> </a:t>
            </a:r>
          </a:p>
          <a:p>
            <a:r>
              <a:rPr lang="ko-KR" altLang="en-US" dirty="0"/>
              <a:t>그러나 </a:t>
            </a:r>
            <a:r>
              <a:rPr lang="en-US" altLang="ko-KR" dirty="0"/>
              <a:t>2</a:t>
            </a:r>
            <a:r>
              <a:rPr lang="ko-KR" altLang="en-US" dirty="0"/>
              <a:t>세기 경부터 게르만 등 북방 이민족이 대거 이주해 왔고</a:t>
            </a:r>
            <a:r>
              <a:rPr lang="en-US" altLang="ko-KR" dirty="0"/>
              <a:t>, </a:t>
            </a:r>
            <a:r>
              <a:rPr lang="ko-KR" altLang="en-US" dirty="0"/>
              <a:t>이것은 유럽민족의 일대변화가 이루어지는 계기가 되었다</a:t>
            </a:r>
            <a:r>
              <a:rPr lang="en-US" altLang="ko-KR" dirty="0"/>
              <a:t>. </a:t>
            </a:r>
            <a:r>
              <a:rPr lang="ko-KR" altLang="en-US" dirty="0"/>
              <a:t>그리고 </a:t>
            </a:r>
            <a:r>
              <a:rPr lang="en-US" altLang="ko-KR" dirty="0"/>
              <a:t>5</a:t>
            </a:r>
            <a:r>
              <a:rPr lang="ko-KR" altLang="en-US" dirty="0"/>
              <a:t>세기 중반부터는 훈족의 침입으로 민족의 대이동은 더욱 가속화되었고</a:t>
            </a:r>
            <a:r>
              <a:rPr lang="en-US" altLang="ko-KR" dirty="0"/>
              <a:t>, </a:t>
            </a:r>
            <a:r>
              <a:rPr lang="ko-KR" altLang="en-US" dirty="0"/>
              <a:t>이 과정에서 로마제국은 동서로 분리되고 종교역시 갈라지게 된다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ko-KR" altLang="en-US" dirty="0"/>
              <a:t> </a:t>
            </a:r>
          </a:p>
          <a:p>
            <a:r>
              <a:rPr lang="ko-KR" altLang="en-US" dirty="0"/>
              <a:t>원래 유럽은 </a:t>
            </a:r>
            <a:r>
              <a:rPr lang="ko-KR" altLang="en-US" dirty="0" err="1"/>
              <a:t>카톨릭을</a:t>
            </a:r>
            <a:r>
              <a:rPr lang="ko-KR" altLang="en-US" dirty="0"/>
              <a:t> 국교로 하고 있었는데</a:t>
            </a:r>
            <a:r>
              <a:rPr lang="en-US" altLang="ko-KR" dirty="0"/>
              <a:t>, </a:t>
            </a:r>
            <a:r>
              <a:rPr lang="ko-KR" altLang="en-US" dirty="0"/>
              <a:t>서로마는 </a:t>
            </a:r>
            <a:r>
              <a:rPr lang="ko-KR" altLang="en-US" dirty="0" err="1"/>
              <a:t>카톨릭을</a:t>
            </a:r>
            <a:r>
              <a:rPr lang="ko-KR" altLang="en-US" dirty="0"/>
              <a:t> 그대로 국교라 하였고</a:t>
            </a:r>
            <a:r>
              <a:rPr lang="en-US" altLang="ko-KR" dirty="0"/>
              <a:t>, </a:t>
            </a:r>
            <a:r>
              <a:rPr lang="ko-KR" altLang="en-US" dirty="0"/>
              <a:t>동로마는 크리스트교를 공인하였고 이를 국교로 삼기 시작했다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ko-KR" altLang="en-US" dirty="0"/>
              <a:t> </a:t>
            </a:r>
          </a:p>
          <a:p>
            <a:r>
              <a:rPr lang="ko-KR" altLang="en-US" dirty="0"/>
              <a:t>이후 서로마는 서서히 쇠락의 길을 걷기 시작했고 </a:t>
            </a:r>
            <a:r>
              <a:rPr lang="en-US" altLang="ko-KR" dirty="0"/>
              <a:t>8</a:t>
            </a:r>
            <a:r>
              <a:rPr lang="ko-KR" altLang="en-US" dirty="0"/>
              <a:t>세기 이전에 완전히 멸망하기에 이르렀다</a:t>
            </a:r>
            <a:r>
              <a:rPr lang="en-US" altLang="ko-KR" dirty="0"/>
              <a:t>. </a:t>
            </a:r>
            <a:r>
              <a:rPr lang="ko-KR" altLang="en-US" dirty="0"/>
              <a:t>그리고 동로마 제국이 번성하기 시작했는데</a:t>
            </a:r>
            <a:r>
              <a:rPr lang="en-US" altLang="ko-KR" dirty="0"/>
              <a:t>, </a:t>
            </a:r>
            <a:r>
              <a:rPr lang="ko-KR" altLang="en-US" dirty="0"/>
              <a:t>이것은  </a:t>
            </a:r>
            <a:r>
              <a:rPr lang="en-US" altLang="ko-KR" dirty="0"/>
              <a:t>1517</a:t>
            </a:r>
            <a:r>
              <a:rPr lang="ko-KR" altLang="en-US" dirty="0"/>
              <a:t>년 </a:t>
            </a:r>
            <a:r>
              <a:rPr lang="ko-KR" altLang="en-US" dirty="0" err="1"/>
              <a:t>마틴</a:t>
            </a:r>
            <a:r>
              <a:rPr lang="ko-KR" altLang="en-US" dirty="0"/>
              <a:t> 루터로부터 비롯된 종교개혁운동을 성공적으로 이끈 계기가 되었고 크리스트교로 비롯된 개신교를 발전 하는 원동력이 되기도 했다</a:t>
            </a:r>
            <a:r>
              <a:rPr lang="en-US" altLang="ko-KR" dirty="0"/>
              <a:t>. </a:t>
            </a:r>
            <a:r>
              <a:rPr lang="ko-KR" altLang="en-US" dirty="0"/>
              <a:t>그리고 서구를 비롯한 미국이 개신교를 </a:t>
            </a:r>
            <a:r>
              <a:rPr lang="ko-KR" altLang="en-US" dirty="0" err="1"/>
              <a:t>표방하는데에도</a:t>
            </a:r>
            <a:r>
              <a:rPr lang="ko-KR" altLang="en-US" dirty="0"/>
              <a:t> 작용을 </a:t>
            </a:r>
            <a:r>
              <a:rPr lang="ko-KR" altLang="en-US" dirty="0" err="1"/>
              <a:t>하게된다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ko-KR" altLang="en-US" dirty="0"/>
              <a:t> </a:t>
            </a:r>
          </a:p>
          <a:p>
            <a:r>
              <a:rPr lang="ko-KR" altLang="en-US" dirty="0"/>
              <a:t>따라서 유럽연합의 종교는 </a:t>
            </a:r>
            <a:r>
              <a:rPr lang="en-US" altLang="ko-KR" dirty="0"/>
              <a:t>2000</a:t>
            </a:r>
            <a:r>
              <a:rPr lang="ko-KR" altLang="en-US" dirty="0"/>
              <a:t>년대에 들어 새로 회원국이 된 일부 아프리카 지역과 서인도제도의 국가들을 제외하면 모두 기독교도들이라 할 수 있다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ko-KR" altLang="en-US" dirty="0"/>
              <a:t> </a:t>
            </a:r>
          </a:p>
          <a:p>
            <a:r>
              <a:rPr lang="ko-KR" altLang="en-US" dirty="0"/>
              <a:t>그런데 유럽민족의 종교관은 오늘 날 세계적으로 이슈가 </a:t>
            </a:r>
            <a:r>
              <a:rPr lang="ko-KR" altLang="en-US" dirty="0" err="1"/>
              <a:t>되다시피한</a:t>
            </a:r>
            <a:r>
              <a:rPr lang="ko-KR" altLang="en-US" dirty="0"/>
              <a:t> 터키의 유럽연합 가입여부를 결정하는 데도 지대한 영향력을 미치는 것 같다</a:t>
            </a:r>
            <a:r>
              <a:rPr lang="en-US" altLang="ko-KR" dirty="0"/>
              <a:t>. </a:t>
            </a:r>
            <a:r>
              <a:rPr lang="ko-KR" altLang="en-US" dirty="0"/>
              <a:t>그리고 이 터키의 회원국 가입에 대한 유럽의 입장을 </a:t>
            </a:r>
            <a:r>
              <a:rPr lang="ko-KR" altLang="en-US" dirty="0" err="1"/>
              <a:t>서술하기위해선</a:t>
            </a:r>
            <a:r>
              <a:rPr lang="ko-KR" altLang="en-US" dirty="0"/>
              <a:t> 다시 </a:t>
            </a:r>
            <a:r>
              <a:rPr lang="en-US" altLang="ko-KR" dirty="0"/>
              <a:t>EU</a:t>
            </a:r>
            <a:r>
              <a:rPr lang="ko-KR" altLang="en-US" dirty="0"/>
              <a:t>의 형성배경을 거슬러 올라갈 필요가 있다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ko-KR" altLang="en-US" dirty="0"/>
              <a:t> </a:t>
            </a:r>
          </a:p>
          <a:p>
            <a:r>
              <a:rPr lang="ko-KR" altLang="en-US" dirty="0"/>
              <a:t>처음 </a:t>
            </a:r>
            <a:r>
              <a:rPr lang="ko-KR" altLang="en-US" dirty="0" err="1"/>
              <a:t>처어칠의</a:t>
            </a:r>
            <a:r>
              <a:rPr lang="ko-KR" altLang="en-US" dirty="0"/>
              <a:t> 연설에서 비롯된 유럽 경제 공동체 </a:t>
            </a:r>
            <a:r>
              <a:rPr lang="en-US" altLang="ko-KR" dirty="0"/>
              <a:t>EEC</a:t>
            </a:r>
            <a:r>
              <a:rPr lang="ko-KR" altLang="en-US" dirty="0"/>
              <a:t>는 </a:t>
            </a:r>
            <a:r>
              <a:rPr lang="en-US" altLang="ko-KR" dirty="0"/>
              <a:t>1~2</a:t>
            </a:r>
            <a:r>
              <a:rPr lang="ko-KR" altLang="en-US" dirty="0"/>
              <a:t>차 대전의 폐해를 </a:t>
            </a:r>
            <a:r>
              <a:rPr lang="ko-KR" altLang="en-US" dirty="0" err="1"/>
              <a:t>실삼하고</a:t>
            </a:r>
            <a:r>
              <a:rPr lang="ko-KR" altLang="en-US" dirty="0"/>
              <a:t> 유럽 땅에 다시는 전쟁이라는 참화가 일어나지 말자는 취지에서 시작되었다면</a:t>
            </a:r>
            <a:r>
              <a:rPr lang="en-US" altLang="ko-KR" dirty="0"/>
              <a:t>, </a:t>
            </a:r>
            <a:r>
              <a:rPr lang="ko-KR" altLang="en-US" dirty="0"/>
              <a:t>마스트리히트 조약 이후 현재의 </a:t>
            </a:r>
            <a:r>
              <a:rPr lang="en-US" altLang="ko-KR" dirty="0"/>
              <a:t>EU</a:t>
            </a:r>
            <a:r>
              <a:rPr lang="ko-KR" altLang="en-US" dirty="0"/>
              <a:t>의 형성에는 미국이라는 강국과의 이해관계에서 비롯되었다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ko-KR" altLang="en-US" dirty="0"/>
              <a:t> </a:t>
            </a:r>
          </a:p>
          <a:p>
            <a:r>
              <a:rPr lang="ko-KR" altLang="en-US" dirty="0"/>
              <a:t>미국은 </a:t>
            </a:r>
            <a:r>
              <a:rPr lang="en-US" altLang="ko-KR" dirty="0"/>
              <a:t>2</a:t>
            </a:r>
            <a:r>
              <a:rPr lang="ko-KR" altLang="en-US" dirty="0"/>
              <a:t>차 대전 이후에 마살 정책의 일환으로 유럽에 막대한 달러를 투자해 유럽의 경제를 재건시키고 동시에 유럽을 미국에 </a:t>
            </a:r>
            <a:r>
              <a:rPr lang="ko-KR" altLang="en-US" dirty="0" err="1"/>
              <a:t>영양권</a:t>
            </a:r>
            <a:r>
              <a:rPr lang="ko-KR" altLang="en-US" dirty="0"/>
              <a:t> 아래 묶어 두려 했다</a:t>
            </a:r>
            <a:r>
              <a:rPr lang="en-US" altLang="ko-KR" dirty="0"/>
              <a:t>. </a:t>
            </a:r>
            <a:r>
              <a:rPr lang="ko-KR" altLang="en-US" dirty="0"/>
              <a:t>그리고 미국은 세계 경제대국으로 우뚝 섰고 유엔 등 각종 국제기구들을 자국과의 이해관계에 연계시켜 사실상 정치적인 영향력에서도 세계 정상에 서려 했다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ko-KR" altLang="en-US" dirty="0"/>
              <a:t> </a:t>
            </a:r>
          </a:p>
          <a:p>
            <a:r>
              <a:rPr lang="ko-KR" altLang="en-US" dirty="0"/>
              <a:t>하여 과거 로마제국시대부터 역사의 맹주라 자부하던 유럽은 미국에게 빼앗긴 옛 광영과 패권을 다시 되찾으려는 노력으로 유럽의 경제 독자화를 꾀할 필요성을 절감했다</a:t>
            </a:r>
            <a:r>
              <a:rPr lang="en-US" altLang="ko-KR" dirty="0"/>
              <a:t>.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  <a:p>
            <a:r>
              <a:rPr lang="ko-KR" altLang="en-US" dirty="0"/>
              <a:t>그러기 위해선 먼저 경제에서 그 발판을 </a:t>
            </a:r>
            <a:r>
              <a:rPr lang="ko-KR" altLang="en-US" dirty="0" err="1"/>
              <a:t>마련해야했는데</a:t>
            </a:r>
            <a:r>
              <a:rPr lang="en-US" altLang="ko-KR" dirty="0"/>
              <a:t>,  </a:t>
            </a:r>
            <a:r>
              <a:rPr lang="ko-KR" altLang="en-US" dirty="0"/>
              <a:t>우선 유럽의 공용 통화를 마련하는 것이 시급했다</a:t>
            </a:r>
            <a:r>
              <a:rPr lang="en-US" altLang="ko-KR" dirty="0"/>
              <a:t>. </a:t>
            </a:r>
            <a:r>
              <a:rPr lang="ko-KR" altLang="en-US" dirty="0"/>
              <a:t>미국의 달러가 세계 공용화폐에 맞설 수 있는 유럽통용화폐인 유로화는 이렇게 탄생하게 되었다</a:t>
            </a:r>
            <a:r>
              <a:rPr lang="en-US" altLang="ko-KR" dirty="0"/>
              <a:t>. </a:t>
            </a:r>
            <a:r>
              <a:rPr lang="ko-KR" altLang="en-US" dirty="0"/>
              <a:t>또한 경제와 정치력에서 유럽의 세력을 키우는 데는 정통 유럽 외의 지역의 흡수도 불가피함을 느꼈다</a:t>
            </a:r>
            <a:r>
              <a:rPr lang="en-US" altLang="ko-KR" dirty="0"/>
              <a:t>. </a:t>
            </a:r>
            <a:r>
              <a:rPr lang="ko-KR" altLang="en-US" dirty="0"/>
              <a:t>그리하여 다소 경제적으로나 문화적으로 뒤처져 </a:t>
            </a:r>
            <a:r>
              <a:rPr lang="ko-KR" altLang="en-US" dirty="0" err="1"/>
              <a:t>있는동유럽을회원국으로</a:t>
            </a:r>
            <a:r>
              <a:rPr lang="ko-KR" altLang="en-US" dirty="0"/>
              <a:t> 받아 들이고 또한 중앙 아시아로까지 그 회원국 가입을 </a:t>
            </a:r>
            <a:r>
              <a:rPr lang="ko-KR" altLang="en-US" dirty="0" err="1"/>
              <a:t>확장시키기에이르렀다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ko-KR" altLang="en-US" dirty="0"/>
              <a:t>그</a:t>
            </a:r>
          </a:p>
          <a:p>
            <a:r>
              <a:rPr lang="ko-KR" altLang="en-US" dirty="0" err="1"/>
              <a:t>런데</a:t>
            </a:r>
            <a:r>
              <a:rPr lang="ko-KR" altLang="en-US" dirty="0"/>
              <a:t> 터키는 지역적으로 정통유럽회원국가들과 가까운 </a:t>
            </a:r>
            <a:r>
              <a:rPr lang="ko-KR" altLang="en-US" dirty="0" err="1"/>
              <a:t>이베리아</a:t>
            </a:r>
            <a:r>
              <a:rPr lang="ko-KR" altLang="en-US" dirty="0"/>
              <a:t> 반도에 위치해 있고 또 </a:t>
            </a:r>
            <a:r>
              <a:rPr lang="en-US" altLang="ko-KR" dirty="0"/>
              <a:t>8000</a:t>
            </a:r>
            <a:r>
              <a:rPr lang="ko-KR" altLang="en-US" dirty="0" err="1"/>
              <a:t>만이라는인국대국이고</a:t>
            </a:r>
            <a:r>
              <a:rPr lang="en-US" altLang="ko-KR" dirty="0"/>
              <a:t>, </a:t>
            </a:r>
            <a:r>
              <a:rPr lang="ko-KR" altLang="en-US" dirty="0"/>
              <a:t>유럽인들이 기피하는 </a:t>
            </a:r>
            <a:r>
              <a:rPr lang="en-US" altLang="ko-KR" dirty="0"/>
              <a:t>3D </a:t>
            </a:r>
            <a:r>
              <a:rPr lang="ko-KR" altLang="en-US" dirty="0"/>
              <a:t>업종도 마다하지 않는 노동력의 강국이므로 유럽경제 재건에는 다시 없는 호기를 </a:t>
            </a:r>
            <a:r>
              <a:rPr lang="ko-KR" altLang="en-US" dirty="0" err="1"/>
              <a:t>갖춘국가이기도</a:t>
            </a:r>
            <a:r>
              <a:rPr lang="ko-KR" altLang="en-US" dirty="0"/>
              <a:t> 하다</a:t>
            </a:r>
            <a:r>
              <a:rPr lang="en-US" altLang="ko-KR" dirty="0"/>
              <a:t>. </a:t>
            </a:r>
            <a:r>
              <a:rPr lang="ko-KR" altLang="en-US" dirty="0"/>
              <a:t>그럼에도 이 나라의 가입을 적극 </a:t>
            </a:r>
            <a:r>
              <a:rPr lang="ko-KR" altLang="en-US" dirty="0" err="1"/>
              <a:t>반대하는데는</a:t>
            </a:r>
            <a:r>
              <a:rPr lang="ko-KR" altLang="en-US" dirty="0"/>
              <a:t> 터키가 이슬람 문화권이므로 기독교와는 결코 양립할 수 없는 종교적 영향이  가장 큰 걸림돌이 되고 있다</a:t>
            </a:r>
            <a:r>
              <a:rPr lang="en-US" altLang="ko-KR" dirty="0"/>
              <a:t>.</a:t>
            </a:r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/>
          </a:p>
          <a:p>
            <a:r>
              <a:rPr lang="ko-KR" altLang="en-US" dirty="0" smtClean="0"/>
              <a:t/>
            </a:r>
            <a:br>
              <a:rPr lang="ko-KR" altLang="en-US" dirty="0" smtClean="0"/>
            </a:br>
            <a:endParaRPr lang="ko-KR" altLang="en-US" dirty="0" smtClean="0"/>
          </a:p>
          <a:p>
            <a:r>
              <a:rPr lang="ko-KR" altLang="en-US" dirty="0" smtClean="0"/>
              <a:t>그러나 </a:t>
            </a:r>
            <a:r>
              <a:rPr lang="ko-KR" altLang="en-US" dirty="0"/>
              <a:t>단순히 종교관에서 비롯 되기 보다는 종교적 열등감에서 오는 감이 </a:t>
            </a:r>
            <a:r>
              <a:rPr lang="ko-KR" altLang="en-US" dirty="0" err="1"/>
              <a:t>내재되</a:t>
            </a:r>
            <a:r>
              <a:rPr lang="ko-KR" altLang="en-US" dirty="0"/>
              <a:t> 있는 듯 하다</a:t>
            </a:r>
            <a:r>
              <a:rPr lang="en-US" altLang="ko-KR" dirty="0"/>
              <a:t>. </a:t>
            </a:r>
            <a:r>
              <a:rPr lang="ko-KR" altLang="en-US" dirty="0"/>
              <a:t>그것을 의심하게 하는 단서는 과거 </a:t>
            </a:r>
            <a:r>
              <a:rPr lang="ko-KR" altLang="en-US" dirty="0" err="1"/>
              <a:t>일천년</a:t>
            </a:r>
            <a:r>
              <a:rPr lang="ko-KR" altLang="en-US" dirty="0"/>
              <a:t> 동안 시달렸던 </a:t>
            </a:r>
            <a:r>
              <a:rPr lang="ko-KR" altLang="en-US" dirty="0" err="1"/>
              <a:t>이술람과의</a:t>
            </a:r>
            <a:r>
              <a:rPr lang="ko-KR" altLang="en-US" dirty="0"/>
              <a:t> 전쟁의 역사를 들 수 있다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ko-KR" altLang="en-US" dirty="0"/>
              <a:t> </a:t>
            </a:r>
          </a:p>
          <a:p>
            <a:r>
              <a:rPr lang="ko-KR" altLang="en-US" dirty="0"/>
              <a:t>서기 </a:t>
            </a:r>
            <a:r>
              <a:rPr lang="en-US" altLang="ko-KR" dirty="0"/>
              <a:t>711</a:t>
            </a:r>
            <a:r>
              <a:rPr lang="ko-KR" altLang="en-US" dirty="0"/>
              <a:t>년</a:t>
            </a:r>
            <a:r>
              <a:rPr lang="en-US" altLang="ko-KR" dirty="0"/>
              <a:t>, </a:t>
            </a:r>
            <a:r>
              <a:rPr lang="ko-KR" altLang="en-US" dirty="0"/>
              <a:t>이슬람 교도들이 지브롤터 해협을 건너 </a:t>
            </a:r>
            <a:r>
              <a:rPr lang="ko-KR" altLang="en-US" dirty="0" err="1"/>
              <a:t>이베리아</a:t>
            </a:r>
            <a:r>
              <a:rPr lang="ko-KR" altLang="en-US" dirty="0"/>
              <a:t> 반도를 침공함으로써 천 년이 넘는 크리스트교와의 분쟁이 시작되었다</a:t>
            </a:r>
            <a:r>
              <a:rPr lang="en-US" altLang="ko-KR" dirty="0"/>
              <a:t>. </a:t>
            </a:r>
            <a:r>
              <a:rPr lang="ko-KR" altLang="en-US" dirty="0"/>
              <a:t>유럽 대륙은 서기 </a:t>
            </a:r>
            <a:r>
              <a:rPr lang="en-US" altLang="ko-KR" dirty="0"/>
              <a:t>732</a:t>
            </a:r>
            <a:r>
              <a:rPr lang="ko-KR" altLang="en-US" dirty="0"/>
              <a:t>년</a:t>
            </a:r>
            <a:r>
              <a:rPr lang="en-US" altLang="ko-KR" dirty="0"/>
              <a:t>, </a:t>
            </a:r>
            <a:r>
              <a:rPr lang="ko-KR" altLang="en-US" dirty="0"/>
              <a:t>이슬람 세력이 </a:t>
            </a:r>
            <a:r>
              <a:rPr lang="ko-KR" altLang="en-US" dirty="0" err="1"/>
              <a:t>카를마르텔에</a:t>
            </a:r>
            <a:r>
              <a:rPr lang="ko-KR" altLang="en-US" dirty="0"/>
              <a:t> 의해 프랑스의 </a:t>
            </a:r>
            <a:r>
              <a:rPr lang="ko-KR" altLang="en-US" dirty="0" err="1"/>
              <a:t>투르</a:t>
            </a:r>
            <a:r>
              <a:rPr lang="en-US" altLang="ko-KR" dirty="0"/>
              <a:t>, </a:t>
            </a:r>
            <a:r>
              <a:rPr lang="ko-KR" altLang="en-US" dirty="0" err="1"/>
              <a:t>푸와티에서</a:t>
            </a:r>
            <a:r>
              <a:rPr lang="ko-KR" altLang="en-US" dirty="0"/>
              <a:t> 격파됨에 따라 크리스트교를 지킬 수 있었지만</a:t>
            </a:r>
            <a:r>
              <a:rPr lang="en-US" altLang="ko-KR" dirty="0"/>
              <a:t>, </a:t>
            </a:r>
            <a:r>
              <a:rPr lang="ko-KR" altLang="en-US" dirty="0"/>
              <a:t>지중해를 비롯한 남부 유럽은 끊임없는 이슬람 교도들의 침략과 정복이 계속되었다</a:t>
            </a:r>
            <a:r>
              <a:rPr lang="en-US" altLang="ko-KR" dirty="0"/>
              <a:t>. </a:t>
            </a:r>
            <a:r>
              <a:rPr lang="ko-KR" altLang="en-US" dirty="0"/>
              <a:t>그러한 사건들은 아라비아의 핏줄과 문화가 유럽에 혼합되는 계기가 되었다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ko-KR" altLang="en-US" dirty="0"/>
              <a:t>이것은 터키가 그 당시의 이슬람의 침공의 영향으로 이슬람 문화권을 가졌으리란 추측을 낳게 하고 </a:t>
            </a:r>
            <a:r>
              <a:rPr lang="en-US" altLang="ko-KR" dirty="0"/>
              <a:t>, </a:t>
            </a:r>
            <a:r>
              <a:rPr lang="ko-KR" altLang="en-US" dirty="0"/>
              <a:t>또 이는 유럽인들의 열등감으로 </a:t>
            </a:r>
            <a:r>
              <a:rPr lang="ko-KR" altLang="en-US" dirty="0" err="1"/>
              <a:t>내재되</a:t>
            </a:r>
            <a:r>
              <a:rPr lang="ko-KR" altLang="en-US" dirty="0"/>
              <a:t> 있는 감도 </a:t>
            </a:r>
            <a:r>
              <a:rPr lang="ko-KR" altLang="en-US" dirty="0" err="1"/>
              <a:t>잇다할</a:t>
            </a:r>
            <a:r>
              <a:rPr lang="ko-KR" altLang="en-US" dirty="0"/>
              <a:t> 수 있겠다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ko-KR" altLang="en-US" dirty="0"/>
              <a:t> </a:t>
            </a:r>
          </a:p>
          <a:p>
            <a:r>
              <a:rPr lang="ko-KR" altLang="en-US" dirty="0"/>
              <a:t>그리고 앞으로 유럽연합은 미국의 세계적 영향력을 미치는 것과 같은 방향으로 정비례 할 것 같다</a:t>
            </a:r>
            <a:r>
              <a:rPr lang="en-US" altLang="ko-KR" dirty="0"/>
              <a:t>. </a:t>
            </a:r>
            <a:r>
              <a:rPr lang="ko-KR" altLang="en-US" dirty="0"/>
              <a:t>앞서도 언급했듯이 고대 로마는 </a:t>
            </a:r>
            <a:r>
              <a:rPr lang="ko-KR" altLang="en-US" dirty="0" err="1"/>
              <a:t>셰계적인</a:t>
            </a:r>
            <a:r>
              <a:rPr lang="ko-KR" altLang="en-US" dirty="0"/>
              <a:t> 문명과 문화 그리고 종교의 발상지이다</a:t>
            </a:r>
            <a:r>
              <a:rPr lang="en-US" altLang="ko-KR" dirty="0"/>
              <a:t>. </a:t>
            </a:r>
            <a:r>
              <a:rPr lang="ko-KR" altLang="en-US" dirty="0"/>
              <a:t>문명국이란 이를 통해서 정치 경제 사회 문화 전 영역에서 발전을 이루고 선진 문명국을 이룰 수 있는 것이다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ko-KR" altLang="en-US" dirty="0"/>
              <a:t> </a:t>
            </a:r>
          </a:p>
          <a:p>
            <a:r>
              <a:rPr lang="ko-KR" altLang="en-US" dirty="0"/>
              <a:t>따라서 유럽은 오늘날 자신들의 문화가 세계에 지대한 영향력을 미쳤다는 자부심이 있을 것이고 미국이라는 뿌리 없는 나라에 맹주자리를 뺏기는 것을 결코 용납하지 않을 것이다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ko-KR" altLang="en-US" dirty="0"/>
              <a:t/>
            </a:r>
            <a:br>
              <a:rPr lang="ko-KR" altLang="en-US" dirty="0"/>
            </a:br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유 </a:t>
            </a:r>
            <a:r>
              <a:rPr lang="ko-KR" altLang="en-US" dirty="0" err="1" smtClean="0"/>
              <a:t>럽의종교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주로 </a:t>
            </a:r>
            <a:r>
              <a:rPr lang="ko-KR" altLang="en-US" u="sng" dirty="0"/>
              <a:t>크리스트교</a:t>
            </a:r>
            <a:r>
              <a:rPr lang="ko-KR" altLang="en-US" dirty="0"/>
              <a:t> 입니다 저도 사회 학습지 때문에 </a:t>
            </a:r>
            <a:r>
              <a:rPr lang="ko-KR" altLang="en-US" dirty="0" err="1"/>
              <a:t>고민중입니다</a:t>
            </a:r>
            <a:r>
              <a:rPr lang="en-US" altLang="ko-KR" dirty="0"/>
              <a:t>. </a:t>
            </a:r>
            <a:r>
              <a:rPr lang="ko-KR" altLang="en-US" dirty="0"/>
              <a:t>하지만 유럽의 종교는 압니다</a:t>
            </a:r>
            <a:r>
              <a:rPr lang="en-US" altLang="ko-KR" dirty="0"/>
              <a:t>. </a:t>
            </a:r>
            <a:r>
              <a:rPr lang="ko-KR" altLang="en-US" dirty="0"/>
              <a:t>선생님께서 알려주셔서 그건 압니다</a:t>
            </a:r>
            <a:r>
              <a:rPr lang="en-US" altLang="ko-KR" dirty="0"/>
              <a:t>.</a:t>
            </a:r>
            <a:endParaRPr lang="ko-KR" altLang="en-US" dirty="0" smtClean="0"/>
          </a:p>
          <a:p>
            <a:r>
              <a:rPr lang="ko-KR" altLang="en-US" dirty="0"/>
              <a:t>채택 </a:t>
            </a:r>
            <a:r>
              <a:rPr lang="ko-KR" altLang="en-US" dirty="0" err="1"/>
              <a:t>해주세용</a:t>
            </a:r>
            <a:r>
              <a:rPr lang="en-US" altLang="ko-KR" dirty="0"/>
              <a:t>!~</a:t>
            </a:r>
            <a:endParaRPr lang="ko-KR" altLang="en-US" dirty="0" smtClean="0"/>
          </a:p>
          <a:p>
            <a:endParaRPr lang="ko-KR" altLang="en-US" dirty="0"/>
          </a:p>
        </p:txBody>
      </p:sp>
      <p:pic>
        <p:nvPicPr>
          <p:cNvPr id="4" name="그림 3" descr="ug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79912" y="3068960"/>
            <a:ext cx="4752528" cy="37890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45</Words>
  <Application>Microsoft Office PowerPoint</Application>
  <PresentationFormat>화면 슬라이드 쇼(4:3)</PresentationFormat>
  <Paragraphs>41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Office 테마</vt:lpstr>
      <vt:lpstr>유럽의인문환경</vt:lpstr>
      <vt:lpstr>유럽의인구</vt:lpstr>
      <vt:lpstr>유럽의문화</vt:lpstr>
      <vt:lpstr>유 럽의종교</vt:lpstr>
    </vt:vector>
  </TitlesOfParts>
  <Company>구곡초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유럽의인문환경</dc:title>
  <dc:creator>admin</dc:creator>
  <cp:lastModifiedBy>admin</cp:lastModifiedBy>
  <cp:revision>2</cp:revision>
  <dcterms:created xsi:type="dcterms:W3CDTF">2007-01-22T16:54:52Z</dcterms:created>
  <dcterms:modified xsi:type="dcterms:W3CDTF">2007-01-22T17:06:18Z</dcterms:modified>
</cp:coreProperties>
</file>