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19A18F-CC40-4F29-872C-A2B8A2B3FA93}" type="datetimeFigureOut">
              <a:rPr lang="ko-KR" altLang="en-US" smtClean="0"/>
              <a:pPr/>
              <a:t>2012-10-25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23B5E9-1213-42B5-9042-E12BC6FA6D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19A18F-CC40-4F29-872C-A2B8A2B3FA93}" type="datetimeFigureOut">
              <a:rPr lang="ko-KR" altLang="en-US" smtClean="0"/>
              <a:pPr/>
              <a:t>2012-10-25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3B5E9-1213-42B5-9042-E12BC6FA6D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19A18F-CC40-4F29-872C-A2B8A2B3FA93}" type="datetimeFigureOut">
              <a:rPr lang="ko-KR" altLang="en-US" smtClean="0"/>
              <a:pPr/>
              <a:t>2012-10-25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3B5E9-1213-42B5-9042-E12BC6FA6D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19A18F-CC40-4F29-872C-A2B8A2B3FA93}" type="datetimeFigureOut">
              <a:rPr lang="ko-KR" altLang="en-US" smtClean="0"/>
              <a:pPr/>
              <a:t>2012-10-25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3B5E9-1213-42B5-9042-E12BC6FA6DB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19A18F-CC40-4F29-872C-A2B8A2B3FA93}" type="datetimeFigureOut">
              <a:rPr lang="ko-KR" altLang="en-US" smtClean="0"/>
              <a:pPr/>
              <a:t>2012-10-25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3B5E9-1213-42B5-9042-E12BC6FA6DB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19A18F-CC40-4F29-872C-A2B8A2B3FA93}" type="datetimeFigureOut">
              <a:rPr lang="ko-KR" altLang="en-US" smtClean="0"/>
              <a:pPr/>
              <a:t>2012-10-25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3B5E9-1213-42B5-9042-E12BC6FA6DB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19A18F-CC40-4F29-872C-A2B8A2B3FA93}" type="datetimeFigureOut">
              <a:rPr lang="ko-KR" altLang="en-US" smtClean="0"/>
              <a:pPr/>
              <a:t>2012-10-25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3B5E9-1213-42B5-9042-E12BC6FA6D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19A18F-CC40-4F29-872C-A2B8A2B3FA93}" type="datetimeFigureOut">
              <a:rPr lang="ko-KR" altLang="en-US" smtClean="0"/>
              <a:pPr/>
              <a:t>2012-10-25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3B5E9-1213-42B5-9042-E12BC6FA6DB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19A18F-CC40-4F29-872C-A2B8A2B3FA93}" type="datetimeFigureOut">
              <a:rPr lang="ko-KR" altLang="en-US" smtClean="0"/>
              <a:pPr/>
              <a:t>2012-10-25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3B5E9-1213-42B5-9042-E12BC6FA6D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E19A18F-CC40-4F29-872C-A2B8A2B3FA93}" type="datetimeFigureOut">
              <a:rPr lang="ko-KR" altLang="en-US" smtClean="0"/>
              <a:pPr/>
              <a:t>2012-10-25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3B5E9-1213-42B5-9042-E12BC6FA6D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19A18F-CC40-4F29-872C-A2B8A2B3FA93}" type="datetimeFigureOut">
              <a:rPr lang="ko-KR" altLang="en-US" smtClean="0"/>
              <a:pPr/>
              <a:t>2012-10-25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23B5E9-1213-42B5-9042-E12BC6FA6DB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E19A18F-CC40-4F29-872C-A2B8A2B3FA93}" type="datetimeFigureOut">
              <a:rPr lang="ko-KR" altLang="en-US" smtClean="0"/>
              <a:pPr/>
              <a:t>2012-10-25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423B5E9-1213-42B5-9042-E12BC6FA6D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수술환자의 간호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중앙간호학원 김지연 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2800" dirty="0" smtClean="0"/>
              <a:t>1) </a:t>
            </a:r>
            <a:r>
              <a:rPr lang="ko-KR" altLang="en-US" sz="2800" dirty="0" err="1" smtClean="0"/>
              <a:t>회복실</a:t>
            </a:r>
            <a:r>
              <a:rPr lang="ko-KR" altLang="en-US" sz="2800" dirty="0" smtClean="0"/>
              <a:t> 간호</a:t>
            </a:r>
            <a:endParaRPr lang="en-US" altLang="ko-KR" sz="2800" dirty="0" smtClean="0"/>
          </a:p>
          <a:p>
            <a:r>
              <a:rPr lang="ko-KR" altLang="en-US" sz="2400" dirty="0" smtClean="0"/>
              <a:t>① 활력징후가 안정되며 마취에서 완전히 깰 때까지 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출혈징후가 없을 때까지 관찰한다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② 체위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수술직후</a:t>
            </a:r>
            <a:r>
              <a:rPr lang="en-US" altLang="ko-KR" sz="2400" dirty="0" smtClean="0"/>
              <a:t>- </a:t>
            </a:r>
            <a:r>
              <a:rPr lang="ko-KR" altLang="en-US" sz="2400" dirty="0" err="1" smtClean="0"/>
              <a:t>앙와위에서</a:t>
            </a:r>
            <a:r>
              <a:rPr lang="ko-KR" altLang="en-US" sz="2400" dirty="0" smtClean="0"/>
              <a:t> 고개를 옆으로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    </a:t>
            </a:r>
            <a:r>
              <a:rPr lang="ko-KR" altLang="en-US" sz="2400" dirty="0" smtClean="0"/>
              <a:t>의식이 회복된 후</a:t>
            </a:r>
            <a:r>
              <a:rPr lang="en-US" altLang="ko-KR" sz="2400" dirty="0" smtClean="0"/>
              <a:t>- </a:t>
            </a:r>
            <a:r>
              <a:rPr lang="ko-KR" altLang="en-US" sz="2400" dirty="0" err="1" smtClean="0"/>
              <a:t>반좌위</a:t>
            </a:r>
            <a:endParaRPr lang="en-US" altLang="ko-KR" sz="2400" dirty="0" smtClean="0"/>
          </a:p>
          <a:p>
            <a:r>
              <a:rPr lang="ko-KR" altLang="en-US" sz="2400" dirty="0" smtClean="0"/>
              <a:t>③ 수술부위의 배액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출혈여부를 관찰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수술 후 </a:t>
            </a:r>
            <a:r>
              <a:rPr lang="en-US" altLang="ko-KR" sz="2400" dirty="0" smtClean="0"/>
              <a:t>24</a:t>
            </a:r>
            <a:r>
              <a:rPr lang="ko-KR" altLang="en-US" sz="2400" dirty="0" smtClean="0"/>
              <a:t>시간 동안은 거즈가 젖어도 바꾸지 않고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소독거즈를 덧대어 준다 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이유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감염예방위해</a:t>
            </a:r>
            <a:r>
              <a:rPr lang="en-US" altLang="ko-KR" sz="2400" dirty="0" smtClean="0"/>
              <a:t>)</a:t>
            </a:r>
          </a:p>
          <a:p>
            <a:r>
              <a:rPr lang="en-US" altLang="ko-KR" sz="2400" dirty="0" smtClean="0"/>
              <a:t>④ </a:t>
            </a:r>
            <a:r>
              <a:rPr lang="ko-KR" altLang="en-US" sz="2400" dirty="0" smtClean="0"/>
              <a:t>마취 </a:t>
            </a:r>
            <a:r>
              <a:rPr lang="ko-KR" altLang="en-US" sz="2400" dirty="0" err="1" smtClean="0"/>
              <a:t>회복시</a:t>
            </a:r>
            <a:r>
              <a:rPr lang="ko-KR" altLang="en-US" sz="2400" dirty="0" smtClean="0"/>
              <a:t> 낙상하지 않도록 침대난간을 올린다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⑤ </a:t>
            </a:r>
            <a:r>
              <a:rPr lang="ko-KR" altLang="en-US" sz="2400" dirty="0" smtClean="0"/>
              <a:t>응급 물품과 응급약품 준비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⑥ </a:t>
            </a:r>
            <a:r>
              <a:rPr lang="ko-KR" altLang="en-US" sz="2400" dirty="0" smtClean="0"/>
              <a:t>특이증상 </a:t>
            </a:r>
            <a:r>
              <a:rPr lang="ko-KR" altLang="en-US" sz="2400" dirty="0" err="1" smtClean="0"/>
              <a:t>발견시</a:t>
            </a:r>
            <a:r>
              <a:rPr lang="ko-KR" altLang="en-US" sz="2400" dirty="0" smtClean="0"/>
              <a:t> 간호사에게 즉시 보고</a:t>
            </a:r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5) </a:t>
            </a:r>
            <a:r>
              <a:rPr lang="ko-KR" altLang="en-US" dirty="0" smtClean="0"/>
              <a:t>수술 후 환자의 간호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3000" dirty="0" smtClean="0"/>
              <a:t>2) </a:t>
            </a:r>
            <a:r>
              <a:rPr lang="ko-KR" altLang="en-US" sz="3000" dirty="0" smtClean="0"/>
              <a:t>병실에서의 간호</a:t>
            </a:r>
            <a:endParaRPr lang="en-US" altLang="ko-KR" sz="3000" dirty="0" smtClean="0"/>
          </a:p>
          <a:p>
            <a:r>
              <a:rPr lang="ko-KR" altLang="en-US" sz="2400" dirty="0" smtClean="0"/>
              <a:t>① </a:t>
            </a:r>
            <a:r>
              <a:rPr lang="ko-KR" altLang="en-US" sz="2400" dirty="0" err="1" smtClean="0"/>
              <a:t>회복실에서</a:t>
            </a:r>
            <a:r>
              <a:rPr lang="ko-KR" altLang="en-US" sz="2400" dirty="0" smtClean="0"/>
              <a:t> 옮길 때 몸의 노출을 막고 빨리 옮긴다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병실에는 </a:t>
            </a:r>
            <a:r>
              <a:rPr lang="ko-KR" altLang="en-US" sz="2400" dirty="0" err="1" smtClean="0"/>
              <a:t>곡반과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금식판</a:t>
            </a:r>
            <a:r>
              <a:rPr lang="ko-KR" altLang="en-US" sz="2400" dirty="0" smtClean="0"/>
              <a:t> 준비한다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② </a:t>
            </a:r>
            <a:r>
              <a:rPr lang="ko-KR" altLang="en-US" sz="2400" dirty="0" smtClean="0"/>
              <a:t>환자의 상태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수술명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마취방법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배액관 </a:t>
            </a:r>
            <a:r>
              <a:rPr lang="ko-KR" altLang="en-US" sz="2400" dirty="0" err="1" smtClean="0"/>
              <a:t>삽입유무등을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확인한다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③ </a:t>
            </a:r>
            <a:r>
              <a:rPr lang="ko-KR" altLang="en-US" sz="2400" dirty="0" smtClean="0"/>
              <a:t>의식상태 사정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먼저 언어로 사정한다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④ </a:t>
            </a:r>
            <a:r>
              <a:rPr lang="ko-KR" altLang="en-US" sz="2400" dirty="0" smtClean="0"/>
              <a:t>활력징후 체크</a:t>
            </a:r>
            <a:endParaRPr lang="en-US" altLang="ko-KR" sz="2400" dirty="0" smtClean="0"/>
          </a:p>
          <a:p>
            <a:r>
              <a:rPr lang="ko-KR" altLang="ko-KR" sz="2400" dirty="0" smtClean="0"/>
              <a:t>⑤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통증간호 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필요시</a:t>
            </a:r>
            <a:r>
              <a:rPr lang="ko-KR" altLang="en-US" sz="2400" dirty="0" smtClean="0"/>
              <a:t> 진통제 투여</a:t>
            </a:r>
            <a:endParaRPr lang="en-US" altLang="ko-KR" sz="2400" dirty="0" smtClean="0"/>
          </a:p>
          <a:p>
            <a:r>
              <a:rPr lang="en-US" altLang="ko-KR" sz="2400" dirty="0" smtClean="0"/>
              <a:t>⑥ </a:t>
            </a:r>
            <a:r>
              <a:rPr lang="ko-KR" altLang="en-US" sz="2400" dirty="0" smtClean="0"/>
              <a:t>수술 후 </a:t>
            </a:r>
            <a:r>
              <a:rPr lang="ko-KR" altLang="en-US" sz="2400" dirty="0" err="1" smtClean="0"/>
              <a:t>갈증시</a:t>
            </a:r>
            <a:r>
              <a:rPr lang="ko-KR" altLang="en-US" sz="2400" dirty="0" smtClean="0"/>
              <a:t> 간호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구강간호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거즈에 물을 적셔 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입술에 대준다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r>
              <a:rPr lang="ko-KR" altLang="ko-KR" sz="2400" dirty="0" smtClean="0"/>
              <a:t>⑦</a:t>
            </a:r>
            <a:r>
              <a:rPr lang="ko-KR" altLang="en-US" sz="2400" dirty="0" smtClean="0"/>
              <a:t> 수술 후 연동운동이 돌아왔는지 확인하는 방법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가스배출 </a:t>
            </a:r>
            <a:r>
              <a:rPr lang="en-US" altLang="ko-KR" sz="2400" dirty="0" smtClean="0"/>
              <a:t>( </a:t>
            </a:r>
            <a:r>
              <a:rPr lang="ko-KR" altLang="en-US" sz="2400" dirty="0" smtClean="0"/>
              <a:t>이때 </a:t>
            </a:r>
            <a:r>
              <a:rPr lang="en-US" altLang="ko-KR" sz="2400" dirty="0" smtClean="0"/>
              <a:t>L-tube</a:t>
            </a:r>
            <a:r>
              <a:rPr lang="ko-KR" altLang="en-US" sz="2400" dirty="0" smtClean="0"/>
              <a:t>를 제거한다</a:t>
            </a:r>
            <a:r>
              <a:rPr lang="en-US" altLang="ko-KR" sz="2400" dirty="0" smtClean="0"/>
              <a:t>.)</a:t>
            </a:r>
          </a:p>
          <a:p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5) </a:t>
            </a:r>
            <a:r>
              <a:rPr lang="ko-KR" altLang="en-US" dirty="0" smtClean="0"/>
              <a:t>수술 후 환자의 간호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sz="2800" dirty="0" smtClean="0"/>
              <a:t>2) </a:t>
            </a:r>
            <a:r>
              <a:rPr lang="ko-KR" altLang="en-US" sz="2800" dirty="0" smtClean="0"/>
              <a:t>병실에서의 간호</a:t>
            </a:r>
            <a:endParaRPr lang="en-US" altLang="ko-KR" sz="2800" dirty="0" smtClean="0"/>
          </a:p>
          <a:p>
            <a:r>
              <a:rPr lang="ko-KR" altLang="ko-KR" sz="2400" dirty="0" smtClean="0"/>
              <a:t>⑧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가스배출 후 식이 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보리차</a:t>
            </a:r>
            <a:r>
              <a:rPr lang="en-US" altLang="ko-KR" sz="2400" dirty="0" smtClean="0"/>
              <a:t>- </a:t>
            </a:r>
            <a:r>
              <a:rPr lang="ko-KR" altLang="en-US" sz="2400" dirty="0" smtClean="0"/>
              <a:t>유동식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연식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경식</a:t>
            </a:r>
            <a:r>
              <a:rPr lang="en-US" altLang="ko-KR" sz="2400" dirty="0" smtClean="0"/>
              <a:t>-</a:t>
            </a:r>
            <a:r>
              <a:rPr lang="ko-KR" altLang="en-US" sz="2400" dirty="0" err="1" smtClean="0"/>
              <a:t>일반식</a:t>
            </a:r>
            <a:endParaRPr lang="en-US" altLang="ko-KR" sz="2400" dirty="0" smtClean="0"/>
          </a:p>
          <a:p>
            <a:r>
              <a:rPr lang="ko-KR" altLang="ko-KR" sz="2400" dirty="0" smtClean="0"/>
              <a:t>⑨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배설간호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수술 후 </a:t>
            </a:r>
            <a:r>
              <a:rPr lang="en-US" altLang="ko-KR" sz="2400" dirty="0" smtClean="0"/>
              <a:t>6~8</a:t>
            </a:r>
            <a:r>
              <a:rPr lang="ko-KR" altLang="en-US" sz="2400" dirty="0" smtClean="0"/>
              <a:t>시간 이내에 배뇨를 못할 때는</a:t>
            </a:r>
            <a:endParaRPr lang="en-US" altLang="ko-KR" sz="2400" dirty="0" smtClean="0"/>
          </a:p>
          <a:p>
            <a:r>
              <a:rPr lang="ko-KR" altLang="en-US" sz="2400" dirty="0" smtClean="0"/>
              <a:t>    자연배뇨를 촉진하는 간호를 실시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안될 경우는 인공 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  </a:t>
            </a:r>
            <a:r>
              <a:rPr lang="ko-KR" altLang="en-US" sz="2400" dirty="0" err="1" smtClean="0"/>
              <a:t>도뇨실시</a:t>
            </a:r>
            <a:endParaRPr lang="en-US" altLang="ko-KR" sz="2400" dirty="0" smtClean="0"/>
          </a:p>
          <a:p>
            <a:r>
              <a:rPr lang="en-US" altLang="ko-KR" sz="2400" dirty="0" smtClean="0"/>
              <a:t>   ( </a:t>
            </a:r>
            <a:r>
              <a:rPr lang="ko-KR" altLang="en-US" sz="2400" dirty="0" smtClean="0"/>
              <a:t>수술 후 시간당 소변량 </a:t>
            </a:r>
            <a:r>
              <a:rPr lang="en-US" altLang="ko-KR" sz="2400" dirty="0" smtClean="0"/>
              <a:t>30cc</a:t>
            </a:r>
            <a:r>
              <a:rPr lang="ko-KR" altLang="en-US" sz="2400" dirty="0" smtClean="0"/>
              <a:t>미만인 경우 보고 </a:t>
            </a:r>
            <a:r>
              <a:rPr lang="en-US" altLang="ko-KR" sz="2400" dirty="0" smtClean="0"/>
              <a:t>)</a:t>
            </a:r>
          </a:p>
          <a:p>
            <a:r>
              <a:rPr lang="en-US" altLang="ko-KR" sz="2400" dirty="0" smtClean="0"/>
              <a:t>⑩ </a:t>
            </a:r>
            <a:r>
              <a:rPr lang="ko-KR" altLang="en-US" sz="2400" dirty="0" smtClean="0"/>
              <a:t>조기이상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수술 후 </a:t>
            </a:r>
            <a:r>
              <a:rPr lang="en-US" altLang="ko-KR" sz="2400" dirty="0" smtClean="0"/>
              <a:t>24~48</a:t>
            </a:r>
            <a:r>
              <a:rPr lang="ko-KR" altLang="en-US" sz="2400" dirty="0" err="1" smtClean="0"/>
              <a:t>시간내에</a:t>
            </a:r>
            <a:r>
              <a:rPr lang="ko-KR" altLang="en-US" sz="2400" dirty="0" smtClean="0"/>
              <a:t> 시행</a:t>
            </a:r>
            <a:endParaRPr lang="en-US" altLang="ko-KR" sz="2400" dirty="0" smtClean="0"/>
          </a:p>
          <a:p>
            <a:r>
              <a:rPr lang="en-US" altLang="ko-KR" sz="2400" dirty="0" smtClean="0"/>
              <a:t>  - </a:t>
            </a:r>
            <a:r>
              <a:rPr lang="ko-KR" altLang="en-US" sz="2400" dirty="0" smtClean="0"/>
              <a:t>목적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복부가스팽만예방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호흡기계 합병증 예방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     </a:t>
            </a:r>
            <a:r>
              <a:rPr lang="ko-KR" altLang="en-US" sz="2400" dirty="0" err="1" smtClean="0"/>
              <a:t>빠른회복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혈전성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정맥염</a:t>
            </a:r>
            <a:r>
              <a:rPr lang="ko-KR" altLang="en-US" sz="2400" dirty="0" smtClean="0"/>
              <a:t> 예방</a:t>
            </a:r>
            <a:endParaRPr lang="en-US" altLang="ko-KR" sz="2400" dirty="0" smtClean="0"/>
          </a:p>
          <a:p>
            <a:r>
              <a:rPr lang="en-US" altLang="ko-KR" sz="2400" dirty="0" smtClean="0"/>
              <a:t>  - </a:t>
            </a:r>
            <a:r>
              <a:rPr lang="ko-KR" altLang="en-US" sz="2400" dirty="0" smtClean="0"/>
              <a:t>방법 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체위성</a:t>
            </a:r>
            <a:r>
              <a:rPr lang="ko-KR" altLang="en-US" sz="2400" dirty="0" smtClean="0"/>
              <a:t> 저혈압 </a:t>
            </a:r>
            <a:r>
              <a:rPr lang="ko-KR" altLang="en-US" sz="2400" dirty="0" err="1" smtClean="0"/>
              <a:t>예방위해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침대위에</a:t>
            </a:r>
            <a:r>
              <a:rPr lang="ko-KR" altLang="en-US" sz="2400" dirty="0" smtClean="0"/>
              <a:t> 걸터앉아 다리 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     </a:t>
            </a:r>
            <a:r>
              <a:rPr lang="ko-KR" altLang="en-US" sz="2400" dirty="0" smtClean="0"/>
              <a:t>흔드는 운동을 먼저 실시</a:t>
            </a:r>
            <a:endParaRPr lang="en-US" altLang="ko-KR" sz="24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5) </a:t>
            </a:r>
            <a:r>
              <a:rPr lang="ko-KR" altLang="en-US" dirty="0" smtClean="0"/>
              <a:t>수술 후 환자의 간호 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sz="2800" dirty="0" smtClean="0"/>
              <a:t>1) </a:t>
            </a:r>
            <a:r>
              <a:rPr lang="ko-KR" altLang="en-US" sz="2800" dirty="0" smtClean="0"/>
              <a:t>호흡기계 합병증 </a:t>
            </a:r>
            <a:r>
              <a:rPr lang="en-US" altLang="ko-KR" sz="2800" dirty="0" smtClean="0"/>
              <a:t>: </a:t>
            </a:r>
            <a:r>
              <a:rPr lang="ko-KR" altLang="en-US" sz="2800" dirty="0" err="1" smtClean="0"/>
              <a:t>무기폐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폐렴</a:t>
            </a:r>
            <a:endParaRPr lang="en-US" altLang="ko-KR" sz="2800" dirty="0" smtClean="0"/>
          </a:p>
          <a:p>
            <a:r>
              <a:rPr lang="en-US" altLang="ko-KR" sz="2400" dirty="0" smtClean="0"/>
              <a:t> - </a:t>
            </a:r>
            <a:r>
              <a:rPr lang="ko-KR" altLang="en-US" sz="2400" dirty="0" smtClean="0"/>
              <a:t>예방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심호흡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기침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병불기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가습기제공등</a:t>
            </a:r>
            <a:endParaRPr lang="en-US" altLang="ko-KR" sz="2400" dirty="0" smtClean="0"/>
          </a:p>
          <a:p>
            <a:r>
              <a:rPr lang="en-US" altLang="ko-KR" sz="2800" dirty="0" smtClean="0"/>
              <a:t>2) </a:t>
            </a:r>
            <a:r>
              <a:rPr lang="ko-KR" altLang="en-US" sz="2800" dirty="0" smtClean="0"/>
              <a:t>순환기계 합병증 </a:t>
            </a:r>
            <a:r>
              <a:rPr lang="en-US" altLang="ko-KR" sz="2800" dirty="0" smtClean="0"/>
              <a:t>: </a:t>
            </a:r>
            <a:r>
              <a:rPr lang="ko-KR" altLang="en-US" sz="2800" dirty="0" err="1" smtClean="0"/>
              <a:t>혈전성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정맥염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폐색전증</a:t>
            </a:r>
            <a:endParaRPr lang="en-US" altLang="ko-KR" sz="2800" dirty="0" smtClean="0"/>
          </a:p>
          <a:p>
            <a:r>
              <a:rPr lang="ko-KR" altLang="ko-KR" sz="2400" dirty="0" smtClean="0"/>
              <a:t>①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원인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탈수와 순환계의 기능저하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사지로 가는 혈액의 흐름이 늦어져 혈액 </a:t>
            </a:r>
            <a:r>
              <a:rPr lang="ko-KR" altLang="en-US" sz="2400" dirty="0" err="1" smtClean="0"/>
              <a:t>응고물이</a:t>
            </a:r>
            <a:r>
              <a:rPr lang="ko-KR" altLang="en-US" sz="2400" dirty="0" smtClean="0"/>
              <a:t> 형 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            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err="1" smtClean="0"/>
              <a:t>성되기</a:t>
            </a:r>
            <a:r>
              <a:rPr lang="ko-KR" altLang="en-US" sz="2400" dirty="0" smtClean="0"/>
              <a:t> 쉽다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② </a:t>
            </a:r>
            <a:r>
              <a:rPr lang="ko-KR" altLang="en-US" sz="2400" dirty="0" smtClean="0"/>
              <a:t>수술 후 6</a:t>
            </a:r>
            <a:r>
              <a:rPr lang="en-US" altLang="ko-KR" sz="2400" dirty="0" smtClean="0"/>
              <a:t>~14</a:t>
            </a:r>
            <a:r>
              <a:rPr lang="ko-KR" altLang="en-US" sz="2400" dirty="0" smtClean="0"/>
              <a:t>일 후에 흔히 발생</a:t>
            </a:r>
            <a:endParaRPr lang="en-US" altLang="ko-KR" sz="2400" dirty="0" smtClean="0"/>
          </a:p>
          <a:p>
            <a:r>
              <a:rPr lang="ko-KR" altLang="ko-KR" sz="2400" dirty="0" smtClean="0"/>
              <a:t>③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초기 증상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근육의 통증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혹은 조이는 느낌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호흡곤란</a:t>
            </a:r>
            <a:endParaRPr lang="en-US" altLang="ko-KR" sz="2400" dirty="0" smtClean="0"/>
          </a:p>
          <a:p>
            <a:r>
              <a:rPr lang="ko-KR" altLang="ko-KR" sz="2400" dirty="0" smtClean="0"/>
              <a:t>④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예방 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하지운동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체위변경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조기이상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탄력스타킹</a:t>
            </a:r>
            <a:r>
              <a:rPr lang="en-US" altLang="ko-KR" sz="2400" dirty="0" smtClean="0"/>
              <a:t>, </a:t>
            </a:r>
          </a:p>
          <a:p>
            <a:r>
              <a:rPr lang="en-US" altLang="ko-KR" sz="2400" dirty="0" smtClean="0"/>
              <a:t>             </a:t>
            </a:r>
            <a:r>
              <a:rPr lang="ko-KR" altLang="en-US" sz="2400" dirty="0" smtClean="0"/>
              <a:t>탄력붕대사용 등</a:t>
            </a:r>
            <a:endParaRPr lang="en-US" altLang="ko-KR" sz="2400" dirty="0" smtClean="0"/>
          </a:p>
          <a:p>
            <a:r>
              <a:rPr lang="en-US" altLang="ko-KR" sz="2400" dirty="0" smtClean="0"/>
              <a:t>⑤ </a:t>
            </a:r>
            <a:r>
              <a:rPr lang="ko-KR" altLang="en-US" sz="2400" dirty="0" smtClean="0"/>
              <a:t>치료 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헤파린</a:t>
            </a:r>
            <a:r>
              <a:rPr lang="ko-KR" altLang="en-US" sz="2400" dirty="0" smtClean="0"/>
              <a:t> 투여</a:t>
            </a:r>
            <a:endParaRPr lang="en-US" altLang="ko-KR" sz="24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6) </a:t>
            </a:r>
            <a:r>
              <a:rPr lang="ko-KR" altLang="en-US" dirty="0" smtClean="0"/>
              <a:t>수술 후 합병증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800" dirty="0" smtClean="0"/>
              <a:t>3) </a:t>
            </a:r>
            <a:r>
              <a:rPr lang="ko-KR" altLang="en-US" sz="2800" dirty="0" err="1" smtClean="0"/>
              <a:t>켈로이드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400" dirty="0" smtClean="0"/>
              <a:t>    </a:t>
            </a:r>
            <a:r>
              <a:rPr lang="ko-KR" altLang="en-US" sz="2400" dirty="0" smtClean="0"/>
              <a:t>외과적 처치에 의해 생긴 흉터가 과다하게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 </a:t>
            </a:r>
            <a:r>
              <a:rPr lang="ko-KR" altLang="en-US" sz="2400" dirty="0" smtClean="0"/>
              <a:t>성장하고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압통이</a:t>
            </a:r>
            <a:r>
              <a:rPr lang="ko-KR" altLang="en-US" sz="2400" dirty="0" smtClean="0"/>
              <a:t> 나타나는 것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800" dirty="0" smtClean="0"/>
              <a:t>4) </a:t>
            </a:r>
            <a:r>
              <a:rPr lang="ko-KR" altLang="en-US" sz="2800" dirty="0" smtClean="0"/>
              <a:t>소화기계 합병증 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400" dirty="0" smtClean="0"/>
              <a:t>    </a:t>
            </a:r>
            <a:r>
              <a:rPr lang="ko-KR" altLang="en-US" sz="2400" dirty="0" smtClean="0"/>
              <a:t>복부수술의 경우 장 폐색을 유발할 수 있다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en-US" altLang="ko-KR" sz="2400" dirty="0" smtClean="0"/>
              <a:t>    </a:t>
            </a:r>
            <a:r>
              <a:rPr lang="ko-KR" altLang="en-US" sz="2400" dirty="0" smtClean="0"/>
              <a:t>증상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폐쇄된 부위의 통증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구토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장의 팽창 </a:t>
            </a:r>
            <a:r>
              <a:rPr lang="en-US" altLang="ko-KR" sz="2400" dirty="0" smtClean="0"/>
              <a:t>5</a:t>
            </a:r>
            <a:r>
              <a:rPr lang="ko-KR" altLang="en-US" sz="2400" dirty="0" smtClean="0"/>
              <a:t>등 </a:t>
            </a:r>
            <a:r>
              <a:rPr lang="en-US" altLang="ko-KR" sz="2400" dirty="0" smtClean="0"/>
              <a:t> </a:t>
            </a:r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6) </a:t>
            </a:r>
            <a:r>
              <a:rPr lang="ko-KR" altLang="en-US" dirty="0" smtClean="0"/>
              <a:t>수술 후 합병증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sz="2800" dirty="0" smtClean="0"/>
              <a:t>① 수술 예후에 영향을 미치는 요인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400" dirty="0" smtClean="0"/>
              <a:t>: </a:t>
            </a:r>
            <a:r>
              <a:rPr lang="ko-KR" altLang="en-US" sz="2400" dirty="0" smtClean="0"/>
              <a:t>나이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영양상태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비만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수술의 범위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장애의 정도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합병증신경 내분비계의 효과적인 반응 등 </a:t>
            </a:r>
            <a:endParaRPr lang="en-US" altLang="ko-KR" sz="2400" dirty="0" smtClean="0"/>
          </a:p>
          <a:p>
            <a:pPr>
              <a:buNone/>
            </a:pPr>
            <a:r>
              <a:rPr lang="ko-KR" altLang="ko-KR" sz="2800" dirty="0" smtClean="0"/>
              <a:t>②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외과적 </a:t>
            </a:r>
            <a:r>
              <a:rPr lang="ko-KR" altLang="en-US" sz="2800" dirty="0" err="1" smtClean="0"/>
              <a:t>무균술</a:t>
            </a:r>
            <a:r>
              <a:rPr lang="ko-KR" altLang="en-US" sz="2800" dirty="0" smtClean="0"/>
              <a:t> 필요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③ 수술환자 간호를 돕는 간호조무사의 자질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400" dirty="0" smtClean="0"/>
              <a:t>수술환자의 특성을 이해한다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ko-KR" altLang="en-US" sz="2400" dirty="0" smtClean="0"/>
              <a:t>환자의 문제를 </a:t>
            </a:r>
            <a:r>
              <a:rPr lang="ko-KR" altLang="en-US" sz="2400" dirty="0" err="1" smtClean="0"/>
              <a:t>주의깊게</a:t>
            </a:r>
            <a:r>
              <a:rPr lang="ko-KR" altLang="en-US" sz="2400" dirty="0" smtClean="0"/>
              <a:t> 관찰한다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ko-KR" altLang="en-US" sz="2400" dirty="0" smtClean="0"/>
              <a:t>응급상황에 대처할 수 있는 기술을 습득한다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ko-KR" altLang="en-US" sz="2400" dirty="0" err="1" smtClean="0"/>
              <a:t>무균굴과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소독술에</a:t>
            </a:r>
            <a:r>
              <a:rPr lang="ko-KR" altLang="en-US" sz="2400" dirty="0" smtClean="0"/>
              <a:t> 익숙해야 한다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수술에 대한 일반적인 이해 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40560"/>
          </a:xfrm>
        </p:spPr>
        <p:txBody>
          <a:bodyPr>
            <a:normAutofit lnSpcReduction="10000"/>
          </a:bodyPr>
          <a:lstStyle/>
          <a:p>
            <a:r>
              <a:rPr lang="ko-KR" altLang="en-US" sz="2400" dirty="0" smtClean="0"/>
              <a:t>① </a:t>
            </a:r>
            <a:r>
              <a:rPr lang="ko-KR" altLang="en-US" sz="2400" dirty="0" err="1" smtClean="0"/>
              <a:t>수술전</a:t>
            </a:r>
            <a:r>
              <a:rPr lang="ko-KR" altLang="en-US" sz="2400" dirty="0" smtClean="0"/>
              <a:t> 간호를 하는 목적</a:t>
            </a:r>
            <a:endParaRPr lang="en-US" altLang="ko-KR" sz="2400" dirty="0" smtClean="0"/>
          </a:p>
          <a:p>
            <a:r>
              <a:rPr lang="ko-KR" altLang="en-US" sz="2400" dirty="0" smtClean="0"/>
              <a:t>긴장감 완화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합병증 예방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빠른 회복을 위하여</a:t>
            </a:r>
            <a:endParaRPr lang="en-US" altLang="ko-KR" sz="2400" dirty="0" smtClean="0"/>
          </a:p>
          <a:p>
            <a:r>
              <a:rPr lang="ko-KR" altLang="ko-KR" sz="2400" dirty="0" smtClean="0"/>
              <a:t>②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수술 전 검사</a:t>
            </a:r>
            <a:endParaRPr lang="en-US" altLang="ko-KR" sz="2400" dirty="0" smtClean="0"/>
          </a:p>
          <a:p>
            <a:r>
              <a:rPr lang="en-US" altLang="ko-KR" sz="2400" dirty="0" smtClean="0"/>
              <a:t>X-ray, EKG, </a:t>
            </a:r>
            <a:r>
              <a:rPr lang="ko-KR" altLang="en-US" sz="2400" dirty="0" smtClean="0"/>
              <a:t>대소변검사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폐기능검사</a:t>
            </a:r>
            <a:r>
              <a:rPr lang="en-US" altLang="ko-KR" sz="2400" dirty="0" smtClean="0"/>
              <a:t>, </a:t>
            </a:r>
          </a:p>
          <a:p>
            <a:r>
              <a:rPr lang="ko-KR" altLang="en-US" sz="2400" dirty="0" smtClean="0"/>
              <a:t>혈액검사</a:t>
            </a:r>
            <a:r>
              <a:rPr lang="en-US" altLang="ko-KR" sz="2400" dirty="0" smtClean="0"/>
              <a:t>: CBC, Electrolyte, </a:t>
            </a:r>
            <a:r>
              <a:rPr lang="ko-KR" altLang="en-US" sz="2400" dirty="0" smtClean="0"/>
              <a:t>혈액형검사</a:t>
            </a:r>
            <a:r>
              <a:rPr lang="en-US" altLang="ko-KR" sz="2400" dirty="0" smtClean="0"/>
              <a:t>,  </a:t>
            </a:r>
            <a:r>
              <a:rPr lang="ko-KR" altLang="en-US" sz="2400" dirty="0" err="1" smtClean="0"/>
              <a:t>간기능검사</a:t>
            </a:r>
            <a:r>
              <a:rPr lang="en-US" altLang="ko-KR" sz="2400" dirty="0" smtClean="0"/>
              <a:t>, ABGA, Glucose, PT, PTT, BT</a:t>
            </a:r>
          </a:p>
          <a:p>
            <a:r>
              <a:rPr lang="en-US" altLang="ko-KR" sz="2400" dirty="0" smtClean="0"/>
              <a:t>③ </a:t>
            </a:r>
            <a:r>
              <a:rPr lang="ko-KR" altLang="en-US" sz="2400" dirty="0" smtClean="0"/>
              <a:t>수술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전 교육</a:t>
            </a:r>
            <a:endParaRPr lang="en-US" altLang="ko-KR" sz="2400" dirty="0" smtClean="0"/>
          </a:p>
          <a:p>
            <a:r>
              <a:rPr lang="ko-KR" altLang="en-US" sz="2400" dirty="0" smtClean="0"/>
              <a:t>일반적 내용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음식섭취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각종처치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검사등에</a:t>
            </a:r>
            <a:r>
              <a:rPr lang="ko-KR" altLang="en-US" sz="2400" dirty="0" smtClean="0"/>
              <a:t> 대하여 사전 설명을 한다</a:t>
            </a:r>
            <a:endParaRPr lang="en-US" altLang="ko-KR" sz="2400" dirty="0" smtClean="0"/>
          </a:p>
          <a:p>
            <a:r>
              <a:rPr lang="ko-KR" altLang="en-US" sz="2400" dirty="0" smtClean="0"/>
              <a:t>수술 후 </a:t>
            </a:r>
            <a:r>
              <a:rPr lang="ko-KR" altLang="en-US" sz="2800" dirty="0" smtClean="0">
                <a:solidFill>
                  <a:schemeClr val="accent2"/>
                </a:solidFill>
              </a:rPr>
              <a:t>심호흡</a:t>
            </a:r>
            <a:r>
              <a:rPr lang="en-US" altLang="ko-KR" sz="2800" dirty="0" smtClean="0">
                <a:solidFill>
                  <a:schemeClr val="accent2"/>
                </a:solidFill>
              </a:rPr>
              <a:t>, </a:t>
            </a:r>
            <a:r>
              <a:rPr lang="ko-KR" altLang="en-US" sz="2800" dirty="0" smtClean="0">
                <a:solidFill>
                  <a:schemeClr val="accent2"/>
                </a:solidFill>
              </a:rPr>
              <a:t>기침</a:t>
            </a:r>
            <a:r>
              <a:rPr lang="en-US" altLang="ko-KR" sz="2800" dirty="0" smtClean="0">
                <a:solidFill>
                  <a:schemeClr val="accent2"/>
                </a:solidFill>
              </a:rPr>
              <a:t>, </a:t>
            </a:r>
            <a:r>
              <a:rPr lang="ko-KR" altLang="en-US" sz="2800" dirty="0" smtClean="0">
                <a:solidFill>
                  <a:schemeClr val="accent2"/>
                </a:solidFill>
              </a:rPr>
              <a:t>체위변경</a:t>
            </a:r>
            <a:r>
              <a:rPr lang="en-US" altLang="ko-KR" sz="2800" dirty="0" smtClean="0">
                <a:solidFill>
                  <a:schemeClr val="accent2"/>
                </a:solidFill>
              </a:rPr>
              <a:t>, </a:t>
            </a:r>
            <a:r>
              <a:rPr lang="ko-KR" altLang="en-US" sz="2800" dirty="0" smtClean="0">
                <a:solidFill>
                  <a:schemeClr val="accent2"/>
                </a:solidFill>
              </a:rPr>
              <a:t>조기이상</a:t>
            </a:r>
            <a:r>
              <a:rPr lang="ko-KR" altLang="en-US" sz="2400" dirty="0" smtClean="0"/>
              <a:t>에 대해 교육한다</a:t>
            </a:r>
            <a:r>
              <a:rPr lang="en-US" altLang="ko-KR" sz="2400" dirty="0" smtClean="0"/>
              <a:t>. </a:t>
            </a:r>
            <a:r>
              <a:rPr lang="en-US" altLang="ko-KR" sz="2400" dirty="0" smtClean="0">
                <a:latin typeface="바탕"/>
                <a:ea typeface="바탕"/>
              </a:rPr>
              <a:t>-&gt; </a:t>
            </a:r>
            <a:r>
              <a:rPr lang="ko-KR" altLang="en-US" sz="2400" dirty="0" smtClean="0">
                <a:latin typeface="+mn-ea"/>
              </a:rPr>
              <a:t>폐 합병증</a:t>
            </a:r>
            <a:r>
              <a:rPr lang="en-US" altLang="ko-KR" sz="2400" dirty="0" smtClean="0">
                <a:latin typeface="바탕"/>
                <a:ea typeface="바탕"/>
              </a:rPr>
              <a:t>(</a:t>
            </a:r>
            <a:r>
              <a:rPr lang="ko-KR" altLang="en-US" sz="2800" dirty="0" err="1" smtClean="0">
                <a:solidFill>
                  <a:schemeClr val="accent2"/>
                </a:solidFill>
                <a:latin typeface="+mn-ea"/>
              </a:rPr>
              <a:t>무기폐</a:t>
            </a:r>
            <a:r>
              <a:rPr lang="en-US" altLang="ko-KR" sz="2800" dirty="0" smtClean="0">
                <a:solidFill>
                  <a:schemeClr val="accent2"/>
                </a:solidFill>
                <a:latin typeface="+mn-ea"/>
              </a:rPr>
              <a:t>, </a:t>
            </a:r>
            <a:r>
              <a:rPr lang="ko-KR" altLang="en-US" sz="2800" dirty="0" smtClean="0">
                <a:solidFill>
                  <a:schemeClr val="accent2"/>
                </a:solidFill>
                <a:latin typeface="+mn-ea"/>
              </a:rPr>
              <a:t>폐렴</a:t>
            </a:r>
            <a:r>
              <a:rPr lang="en-US" altLang="ko-KR" sz="2400" dirty="0" smtClean="0">
                <a:latin typeface="+mn-ea"/>
              </a:rPr>
              <a:t>), </a:t>
            </a:r>
            <a:r>
              <a:rPr lang="ko-KR" altLang="en-US" sz="2400" dirty="0" smtClean="0">
                <a:latin typeface="+mn-ea"/>
              </a:rPr>
              <a:t>순환기 합병증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800" dirty="0" err="1" smtClean="0">
                <a:solidFill>
                  <a:schemeClr val="accent2"/>
                </a:solidFill>
                <a:latin typeface="+mn-ea"/>
              </a:rPr>
              <a:t>혈전성</a:t>
            </a:r>
            <a:r>
              <a:rPr lang="ko-KR" altLang="en-US" sz="2800" dirty="0" smtClean="0">
                <a:solidFill>
                  <a:schemeClr val="accent2"/>
                </a:solidFill>
                <a:latin typeface="+mn-ea"/>
              </a:rPr>
              <a:t> </a:t>
            </a:r>
            <a:r>
              <a:rPr lang="ko-KR" altLang="en-US" sz="2800" dirty="0" err="1" smtClean="0">
                <a:solidFill>
                  <a:schemeClr val="accent2"/>
                </a:solidFill>
                <a:latin typeface="+mn-ea"/>
              </a:rPr>
              <a:t>정맥염</a:t>
            </a:r>
            <a:r>
              <a:rPr lang="en-US" altLang="ko-KR" sz="2400" dirty="0" smtClean="0">
                <a:latin typeface="+mn-ea"/>
              </a:rPr>
              <a:t>)</a:t>
            </a:r>
            <a:r>
              <a:rPr lang="ko-KR" altLang="en-US" sz="2400" dirty="0" smtClean="0">
                <a:latin typeface="+mn-ea"/>
              </a:rPr>
              <a:t>을 예방하기 위함</a:t>
            </a:r>
            <a:endParaRPr lang="en-US" altLang="ko-KR" sz="2400" dirty="0" smtClean="0">
              <a:latin typeface="+mn-ea"/>
            </a:endParaRPr>
          </a:p>
          <a:p>
            <a:r>
              <a:rPr lang="ko-KR" altLang="en-US" sz="2400" dirty="0" smtClean="0">
                <a:latin typeface="+mn-ea"/>
              </a:rPr>
              <a:t>심리적 간호 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수술로 인한 불안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공포 </a:t>
            </a:r>
            <a:r>
              <a:rPr lang="ko-KR" altLang="en-US" sz="2400" dirty="0" err="1" smtClean="0">
                <a:latin typeface="+mn-ea"/>
              </a:rPr>
              <a:t>호소시</a:t>
            </a:r>
            <a:r>
              <a:rPr lang="ko-KR" altLang="en-US" sz="2400" dirty="0" smtClean="0">
                <a:latin typeface="+mn-ea"/>
              </a:rPr>
              <a:t> 경청 </a:t>
            </a:r>
            <a:endParaRPr lang="en-US" altLang="ko-KR" sz="2400" dirty="0" smtClean="0">
              <a:latin typeface="+mn-ea"/>
            </a:endParaRPr>
          </a:p>
          <a:p>
            <a:endParaRPr lang="en-US" altLang="ko-KR" sz="2400" dirty="0" smtClean="0"/>
          </a:p>
          <a:p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수술 전 환자의 간호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sz="2400" dirty="0" smtClean="0"/>
              <a:t>④ 수술 전 날 저녁의 간호 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  ⓐ 피부준비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수술부위 삭모</a:t>
            </a:r>
            <a:r>
              <a:rPr lang="en-US" altLang="ko-KR" sz="2400" dirty="0" smtClean="0"/>
              <a:t>)</a:t>
            </a:r>
          </a:p>
          <a:p>
            <a:pPr>
              <a:buNone/>
            </a:pPr>
            <a:r>
              <a:rPr lang="en-US" altLang="ko-KR" sz="2400" dirty="0" smtClean="0"/>
              <a:t>-</a:t>
            </a:r>
            <a:r>
              <a:rPr lang="ko-KR" altLang="en-US" sz="2400" dirty="0" smtClean="0"/>
              <a:t>목적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피부에 있는 세균의 최소화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수술부위의 관찰이 용이하도록 하기 위함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-</a:t>
            </a:r>
            <a:r>
              <a:rPr lang="ko-KR" altLang="en-US" sz="2400" dirty="0" smtClean="0"/>
              <a:t>주의사항 </a:t>
            </a:r>
            <a:r>
              <a:rPr lang="en-US" altLang="ko-KR" sz="2400" dirty="0" smtClean="0"/>
              <a:t>: </a:t>
            </a:r>
            <a:r>
              <a:rPr lang="ko-KR" altLang="en-US" sz="2400" dirty="0" smtClean="0">
                <a:solidFill>
                  <a:srgbClr val="FF0000"/>
                </a:solidFill>
              </a:rPr>
              <a:t>털이 난 방향으로</a:t>
            </a:r>
            <a:r>
              <a:rPr lang="en-US" altLang="ko-KR" sz="2400" dirty="0" smtClean="0">
                <a:solidFill>
                  <a:srgbClr val="FF0000"/>
                </a:solidFill>
              </a:rPr>
              <a:t>,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상처나지</a:t>
            </a:r>
            <a:r>
              <a:rPr lang="ko-KR" altLang="en-US" sz="2400" dirty="0" smtClean="0">
                <a:solidFill>
                  <a:srgbClr val="FF0000"/>
                </a:solidFill>
              </a:rPr>
              <a:t> 않게</a:t>
            </a:r>
            <a:r>
              <a:rPr lang="en-US" altLang="ko-KR" sz="2400" dirty="0" smtClean="0">
                <a:solidFill>
                  <a:srgbClr val="FF0000"/>
                </a:solidFill>
              </a:rPr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솜털까지 완전히 제거</a:t>
            </a:r>
            <a:r>
              <a:rPr lang="en-US" altLang="ko-KR" sz="2400" dirty="0" smtClean="0">
                <a:solidFill>
                  <a:srgbClr val="FF0000"/>
                </a:solidFill>
              </a:rPr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충분히 거품을 내서 시행함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sz="2400" dirty="0" smtClean="0"/>
              <a:t>-</a:t>
            </a:r>
            <a:r>
              <a:rPr lang="ko-KR" altLang="en-US" sz="2400" dirty="0" smtClean="0"/>
              <a:t>수술부위와 삭모부위</a:t>
            </a:r>
            <a:endParaRPr lang="en-US" altLang="ko-KR" sz="2400" dirty="0" smtClean="0"/>
          </a:p>
          <a:p>
            <a:pPr>
              <a:buFontTx/>
              <a:buChar char="-"/>
            </a:pPr>
            <a:r>
              <a:rPr lang="ko-KR" altLang="en-US" sz="2400" dirty="0" smtClean="0">
                <a:solidFill>
                  <a:srgbClr val="FF0000"/>
                </a:solidFill>
              </a:rPr>
              <a:t>복부수술 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  <a:r>
              <a:rPr lang="ko-KR" altLang="en-US" sz="2400" dirty="0" smtClean="0">
                <a:solidFill>
                  <a:srgbClr val="FF0000"/>
                </a:solidFill>
              </a:rPr>
              <a:t>상부 유두선</a:t>
            </a:r>
            <a:r>
              <a:rPr lang="en-US" altLang="ko-KR" sz="2400" dirty="0" smtClean="0">
                <a:solidFill>
                  <a:srgbClr val="FF0000"/>
                </a:solidFill>
              </a:rPr>
              <a:t>~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하부 음부</a:t>
            </a:r>
            <a:r>
              <a:rPr lang="en-US" altLang="ko-KR" sz="2400" dirty="0" smtClean="0">
                <a:solidFill>
                  <a:srgbClr val="FF0000"/>
                </a:solidFill>
              </a:rPr>
              <a:t>.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서혜부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altLang="ko-KR" sz="2400" dirty="0" smtClean="0"/>
              <a:t>                </a:t>
            </a:r>
            <a:r>
              <a:rPr lang="ko-KR" altLang="en-US" sz="2400" dirty="0" smtClean="0"/>
              <a:t>좌우는 </a:t>
            </a:r>
            <a:r>
              <a:rPr lang="ko-KR" altLang="en-US" sz="2400" dirty="0" err="1" smtClean="0"/>
              <a:t>침상선까지</a:t>
            </a:r>
            <a:endParaRPr lang="en-US" altLang="ko-KR" sz="2400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척추수술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수술부위 상하좌우로 </a:t>
            </a:r>
            <a:r>
              <a:rPr lang="en-US" altLang="ko-KR" sz="2400" dirty="0" smtClean="0"/>
              <a:t>30cm</a:t>
            </a:r>
            <a:r>
              <a:rPr lang="ko-KR" altLang="en-US" sz="2400" dirty="0" smtClean="0"/>
              <a:t>까지</a:t>
            </a:r>
            <a:endParaRPr lang="en-US" altLang="ko-KR" sz="2400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항문수술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항문부위 </a:t>
            </a:r>
            <a:r>
              <a:rPr lang="en-US" altLang="ko-KR" sz="2400" dirty="0" smtClean="0"/>
              <a:t>25cm</a:t>
            </a:r>
            <a:r>
              <a:rPr lang="ko-KR" altLang="en-US" sz="2400" dirty="0" smtClean="0"/>
              <a:t>까지</a:t>
            </a:r>
            <a:endParaRPr lang="en-US" altLang="ko-KR" sz="2400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피부이식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이식하기 위한 부위와 대퇴부 전면</a:t>
            </a:r>
            <a:endParaRPr lang="en-US" altLang="ko-KR" sz="2400" dirty="0" smtClean="0"/>
          </a:p>
          <a:p>
            <a:pPr>
              <a:buFontTx/>
              <a:buChar char="-"/>
            </a:pPr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수술 전 환자의 간호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sz="2400" dirty="0" smtClean="0"/>
              <a:t>④ 수술 전 날 저녁의 간호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ⓑ </a:t>
            </a:r>
            <a:r>
              <a:rPr lang="ko-KR" altLang="en-US" sz="2400" dirty="0" smtClean="0"/>
              <a:t>금식</a:t>
            </a:r>
            <a:r>
              <a:rPr lang="en-US" altLang="ko-KR" sz="2400" dirty="0" smtClean="0"/>
              <a:t>(NPO) : </a:t>
            </a:r>
            <a:r>
              <a:rPr lang="ko-KR" altLang="en-US" sz="2400" dirty="0" smtClean="0"/>
              <a:t>수술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전 8</a:t>
            </a:r>
            <a:r>
              <a:rPr lang="en-US" altLang="ko-KR" sz="2400" dirty="0" smtClean="0"/>
              <a:t>~10</a:t>
            </a:r>
            <a:r>
              <a:rPr lang="ko-KR" altLang="en-US" sz="2400" dirty="0" smtClean="0"/>
              <a:t>시간 금식</a:t>
            </a:r>
            <a:endParaRPr lang="en-US" altLang="ko-KR" sz="2400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이유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수술 중 구토로 인한 폐합병증과 질식을 예방</a:t>
            </a:r>
            <a:endParaRPr lang="en-US" altLang="ko-KR" sz="2400" dirty="0" smtClean="0"/>
          </a:p>
          <a:p>
            <a:pPr>
              <a:buFontTx/>
              <a:buChar char="-"/>
            </a:pPr>
            <a:r>
              <a:rPr lang="en-US" altLang="ko-KR" sz="2400" dirty="0" smtClean="0"/>
              <a:t>         </a:t>
            </a:r>
            <a:r>
              <a:rPr lang="ko-KR" altLang="en-US" sz="2400" dirty="0" smtClean="0"/>
              <a:t>수술 후 구토방지를 위해</a:t>
            </a:r>
            <a:endParaRPr lang="en-US" altLang="ko-KR" sz="2400" dirty="0" smtClean="0"/>
          </a:p>
          <a:p>
            <a:pPr>
              <a:buFontTx/>
              <a:buChar char="-"/>
            </a:pPr>
            <a:endParaRPr lang="en-US" altLang="ko-KR" sz="2400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 ⓒ 관장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비눗물 관장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청결관장</a:t>
            </a:r>
            <a:r>
              <a:rPr lang="en-US" altLang="ko-KR" sz="24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이유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수술부위 오염예방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복부팽만으로 인한 통증예방</a:t>
            </a:r>
            <a:r>
              <a:rPr lang="en-US" altLang="ko-KR" sz="2400" dirty="0" smtClean="0"/>
              <a:t>,</a:t>
            </a:r>
          </a:p>
          <a:p>
            <a:pPr>
              <a:buFontTx/>
              <a:buChar char="-"/>
            </a:pPr>
            <a:r>
              <a:rPr lang="en-US" altLang="ko-KR" sz="2400" dirty="0" smtClean="0"/>
              <a:t>         </a:t>
            </a:r>
            <a:r>
              <a:rPr lang="ko-KR" altLang="en-US" sz="2400" dirty="0" smtClean="0"/>
              <a:t>장내 세균의 최소화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</a:t>
            </a:r>
          </a:p>
          <a:p>
            <a:pPr>
              <a:buNone/>
            </a:pPr>
            <a:r>
              <a:rPr lang="en-US" altLang="ko-KR" sz="2400" dirty="0" smtClean="0"/>
              <a:t>    ⓓ </a:t>
            </a:r>
            <a:r>
              <a:rPr lang="ko-KR" altLang="en-US" sz="2400" dirty="0" smtClean="0"/>
              <a:t>안위도모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충분히 수면을 취할 수 있도록 한다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수술 전 환자의 간호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2400" dirty="0" smtClean="0"/>
              <a:t>④ 수술 전 날 저녁의 간호 </a:t>
            </a:r>
            <a:endParaRPr lang="en-US" altLang="ko-KR" sz="2400" dirty="0" smtClean="0"/>
          </a:p>
          <a:p>
            <a:r>
              <a:rPr lang="ko-KR" altLang="en-US" sz="2400" dirty="0" smtClean="0"/>
              <a:t>  ⓔ 수술 서약서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의사가 받음</a:t>
            </a:r>
            <a:endParaRPr lang="en-US" altLang="ko-KR" sz="2400" dirty="0" smtClean="0"/>
          </a:p>
          <a:p>
            <a:r>
              <a:rPr lang="en-US" altLang="ko-KR" sz="2400" dirty="0" smtClean="0"/>
              <a:t>- </a:t>
            </a:r>
            <a:r>
              <a:rPr lang="ko-KR" altLang="en-US" sz="2400" dirty="0" smtClean="0"/>
              <a:t>목적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의사나 </a:t>
            </a:r>
            <a:r>
              <a:rPr lang="ko-KR" altLang="en-US" sz="2400" dirty="0" err="1" smtClean="0"/>
              <a:t>병원측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환자를 보호하기 위함</a:t>
            </a:r>
            <a:endParaRPr lang="en-US" altLang="ko-KR" sz="2400" dirty="0" smtClean="0"/>
          </a:p>
          <a:p>
            <a:r>
              <a:rPr lang="en-US" altLang="ko-KR" sz="2400" dirty="0" smtClean="0"/>
              <a:t>- </a:t>
            </a:r>
            <a:r>
              <a:rPr lang="ko-KR" altLang="en-US" sz="2400" dirty="0" smtClean="0"/>
              <a:t>주의사항 </a:t>
            </a:r>
            <a:endParaRPr lang="en-US" altLang="ko-KR" sz="24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환자가 의식이 </a:t>
            </a:r>
            <a:r>
              <a:rPr lang="ko-KR" altLang="en-US" sz="2400" dirty="0" err="1" smtClean="0"/>
              <a:t>깨끗할때</a:t>
            </a:r>
            <a:r>
              <a:rPr lang="ko-KR" altLang="en-US" sz="2400" dirty="0" smtClean="0"/>
              <a:t> 받아야 함</a:t>
            </a:r>
            <a:endParaRPr lang="en-US" altLang="ko-KR" sz="2400" dirty="0" smtClean="0"/>
          </a:p>
          <a:p>
            <a:r>
              <a:rPr lang="ko-KR" altLang="en-US" sz="2400" dirty="0" smtClean="0"/>
              <a:t>   반드시 본인에게 받아야 함</a:t>
            </a:r>
            <a:endParaRPr lang="en-US" altLang="ko-KR" sz="24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의식이 없거나 미성년자인 경우 보호자에게 받는다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 </a:t>
            </a:r>
          </a:p>
          <a:p>
            <a:r>
              <a:rPr lang="en-US" altLang="ko-KR" sz="2400" dirty="0" smtClean="0"/>
              <a:t>   ⓕ </a:t>
            </a:r>
            <a:r>
              <a:rPr lang="ko-KR" altLang="en-US" sz="2400" dirty="0" smtClean="0"/>
              <a:t>수술 전 </a:t>
            </a:r>
            <a:r>
              <a:rPr lang="ko-KR" altLang="en-US" sz="2400" dirty="0" err="1" smtClean="0"/>
              <a:t>정맥관을</a:t>
            </a:r>
            <a:r>
              <a:rPr lang="ko-KR" altLang="en-US" sz="2400" dirty="0" smtClean="0"/>
              <a:t> 삽입 유지한다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- </a:t>
            </a:r>
            <a:r>
              <a:rPr lang="ko-KR" altLang="en-US" sz="2400" dirty="0" smtClean="0"/>
              <a:t>이유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수분공급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마취제 주입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수혈대비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응급약물 투</a:t>
            </a:r>
            <a:endParaRPr lang="en-US" altLang="ko-KR" sz="2400" dirty="0" smtClean="0"/>
          </a:p>
          <a:p>
            <a:r>
              <a:rPr lang="ko-KR" altLang="en-US" sz="2400" dirty="0" smtClean="0"/>
              <a:t>            </a:t>
            </a:r>
            <a:r>
              <a:rPr lang="ko-KR" altLang="en-US" sz="2400" dirty="0" err="1" smtClean="0"/>
              <a:t>여를</a:t>
            </a:r>
            <a:r>
              <a:rPr lang="ko-KR" altLang="en-US" sz="2400" dirty="0" smtClean="0"/>
              <a:t> 위해 </a:t>
            </a:r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수술 전 환자의 간호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lnSpcReduction="10000"/>
          </a:bodyPr>
          <a:lstStyle/>
          <a:p>
            <a:r>
              <a:rPr lang="ko-KR" altLang="en-US" sz="2400" dirty="0" smtClean="0"/>
              <a:t>① 환자의 신체적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심리적인면</a:t>
            </a:r>
            <a:r>
              <a:rPr lang="ko-KR" altLang="en-US" sz="2400" dirty="0" smtClean="0"/>
              <a:t> 관찰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수술준비가 잘 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되었는지 확인하고 기록한다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② 머리핀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의지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장신구 제거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화장이나 </a:t>
            </a:r>
            <a:r>
              <a:rPr lang="ko-KR" altLang="en-US" sz="2400" dirty="0" err="1" smtClean="0"/>
              <a:t>메니큐어는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지우고 머리는 </a:t>
            </a:r>
            <a:r>
              <a:rPr lang="ko-KR" altLang="en-US" sz="2400" dirty="0" err="1" smtClean="0"/>
              <a:t>양갈래로</a:t>
            </a:r>
            <a:r>
              <a:rPr lang="ko-KR" altLang="en-US" sz="2400" dirty="0" smtClean="0"/>
              <a:t> 딴다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③ 수술 전 옷은 모두 벗기고 환의만 입는다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④ </a:t>
            </a:r>
            <a:r>
              <a:rPr lang="ko-KR" altLang="en-US" sz="2400" dirty="0" smtClean="0"/>
              <a:t>배뇨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수술 전 자연배뇨 하거나 필요 시 </a:t>
            </a:r>
            <a:r>
              <a:rPr lang="ko-KR" altLang="en-US" sz="2400" dirty="0" err="1" smtClean="0"/>
              <a:t>유치도뇨를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    </a:t>
            </a:r>
            <a:r>
              <a:rPr lang="ko-KR" altLang="en-US" sz="2400" dirty="0" smtClean="0"/>
              <a:t>삽입한다 </a:t>
            </a:r>
            <a:endParaRPr lang="en-US" altLang="ko-KR" sz="2400" dirty="0" smtClean="0"/>
          </a:p>
          <a:p>
            <a:r>
              <a:rPr lang="en-US" altLang="ko-KR" sz="2400" dirty="0" smtClean="0"/>
              <a:t> - </a:t>
            </a:r>
            <a:r>
              <a:rPr lang="ko-KR" altLang="en-US" sz="2400" dirty="0" smtClean="0"/>
              <a:t>이유 </a:t>
            </a:r>
            <a:r>
              <a:rPr lang="en-US" altLang="ko-KR" sz="2400" dirty="0" smtClean="0"/>
              <a:t>:  </a:t>
            </a:r>
            <a:r>
              <a:rPr lang="ko-KR" altLang="en-US" sz="2400" dirty="0" smtClean="0"/>
              <a:t>방광 손상 위험을 줄이고 수술부위의 시야를 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err="1" smtClean="0"/>
              <a:t>넓게하고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수술시</a:t>
            </a:r>
            <a:r>
              <a:rPr lang="ko-KR" altLang="en-US" sz="2400" dirty="0" smtClean="0"/>
              <a:t> 오염을 방지하기 위함이다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⑤ </a:t>
            </a:r>
            <a:r>
              <a:rPr lang="ko-KR" altLang="en-US" sz="2400" dirty="0" smtClean="0"/>
              <a:t>수술 전 투약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수술하기 </a:t>
            </a:r>
            <a:r>
              <a:rPr lang="en-US" altLang="ko-KR" sz="2400" dirty="0" smtClean="0"/>
              <a:t>30</a:t>
            </a:r>
            <a:r>
              <a:rPr lang="ko-KR" altLang="en-US" sz="2400" dirty="0" smtClean="0"/>
              <a:t>분전에 투여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 - </a:t>
            </a:r>
            <a:r>
              <a:rPr lang="ko-KR" altLang="en-US" sz="2400" dirty="0" smtClean="0">
                <a:solidFill>
                  <a:srgbClr val="FF0000"/>
                </a:solidFill>
              </a:rPr>
              <a:t>아트로핀 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  <a:r>
              <a:rPr lang="ko-KR" altLang="en-US" sz="2400" dirty="0" smtClean="0">
                <a:solidFill>
                  <a:srgbClr val="FF0000"/>
                </a:solidFill>
              </a:rPr>
              <a:t>호흡기계 분비물을 감소</a:t>
            </a:r>
            <a:r>
              <a:rPr lang="ko-KR" altLang="en-US" sz="2400" dirty="0" smtClean="0"/>
              <a:t>시키기 위함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 - </a:t>
            </a:r>
            <a:r>
              <a:rPr lang="ko-KR" altLang="en-US" sz="2400" dirty="0" smtClean="0"/>
              <a:t>모르핀과 </a:t>
            </a:r>
            <a:r>
              <a:rPr lang="ko-KR" altLang="en-US" sz="2400" dirty="0" err="1" smtClean="0"/>
              <a:t>데메롤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불안조절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진정시키기 위함</a:t>
            </a:r>
            <a:endParaRPr lang="en-US" altLang="ko-KR" sz="2400" dirty="0" smtClean="0"/>
          </a:p>
          <a:p>
            <a:pPr>
              <a:buNone/>
            </a:pPr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수술 당일 아침의 간호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/>
              <a:t>⑥ 귀중품 관리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보호자에게 주거나 수간호사나 담당 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간호사에게 보관을 부탁한다</a:t>
            </a:r>
            <a:endParaRPr lang="en-US" altLang="ko-KR" sz="2400" dirty="0" smtClean="0"/>
          </a:p>
          <a:p>
            <a:r>
              <a:rPr lang="ko-KR" altLang="en-US" sz="2400" dirty="0" smtClean="0"/>
              <a:t>⑦ 이동침대에 누워 안전하게 이동한다</a:t>
            </a:r>
            <a:endParaRPr lang="en-US" altLang="ko-KR" sz="2400" dirty="0" smtClean="0"/>
          </a:p>
          <a:p>
            <a:r>
              <a:rPr lang="en-US" altLang="ko-KR" sz="2400" dirty="0" smtClean="0"/>
              <a:t> - </a:t>
            </a:r>
            <a:r>
              <a:rPr lang="ko-KR" altLang="en-US" sz="2400" dirty="0" smtClean="0"/>
              <a:t>확인사항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수술 서약서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환자 검사 결과지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차트 및 </a:t>
            </a:r>
            <a:endParaRPr lang="en-US" altLang="ko-KR" sz="2400" dirty="0" smtClean="0"/>
          </a:p>
          <a:p>
            <a:r>
              <a:rPr lang="en-US" altLang="ko-KR" sz="2400" dirty="0" smtClean="0"/>
              <a:t>    X-</a:t>
            </a:r>
            <a:r>
              <a:rPr lang="ko-KR" altLang="en-US" sz="2400" dirty="0" smtClean="0"/>
              <a:t>선</a:t>
            </a:r>
            <a:r>
              <a:rPr lang="en-US" altLang="ko-KR" sz="2400" dirty="0" smtClean="0"/>
              <a:t> </a:t>
            </a:r>
            <a:r>
              <a:rPr lang="ko-KR" altLang="en-US" sz="2400" dirty="0" err="1" smtClean="0"/>
              <a:t>필름등을</a:t>
            </a:r>
            <a:r>
              <a:rPr lang="ko-KR" altLang="en-US" sz="2400" dirty="0" smtClean="0"/>
              <a:t> 같이 인계함 </a:t>
            </a:r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수술 당일 아침의 간호 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66928" indent="-457200">
              <a:buNone/>
            </a:pPr>
            <a:r>
              <a:rPr lang="en-US" altLang="ko-KR" sz="2400" dirty="0" smtClean="0"/>
              <a:t>① </a:t>
            </a:r>
            <a:r>
              <a:rPr lang="ko-KR" altLang="en-US" sz="2400" dirty="0" smtClean="0"/>
              <a:t>수술 중 간호조무사의 역할  </a:t>
            </a:r>
            <a:endParaRPr lang="en-US" altLang="ko-KR" sz="2400" dirty="0" smtClean="0"/>
          </a:p>
          <a:p>
            <a:pPr marL="566928" indent="-457200">
              <a:buNone/>
            </a:pPr>
            <a:r>
              <a:rPr lang="en-US" altLang="ko-KR" sz="2400" dirty="0" smtClean="0"/>
              <a:t>    </a:t>
            </a:r>
            <a:r>
              <a:rPr lang="ko-KR" altLang="en-US" sz="2400" dirty="0" smtClean="0"/>
              <a:t>수술실 내 소독간호사와 수술의를 도와준다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수술 중 </a:t>
            </a:r>
            <a:endParaRPr lang="en-US" altLang="ko-KR" sz="2400" dirty="0" smtClean="0"/>
          </a:p>
          <a:p>
            <a:pPr marL="566928" indent="-457200">
              <a:buNone/>
            </a:pPr>
            <a:r>
              <a:rPr lang="en-US" altLang="ko-KR" sz="2400" dirty="0" smtClean="0"/>
              <a:t>    </a:t>
            </a:r>
            <a:r>
              <a:rPr lang="ko-KR" altLang="en-US" sz="2400" dirty="0" smtClean="0"/>
              <a:t>부족한 물품과 기구를 보충한다</a:t>
            </a:r>
            <a:r>
              <a:rPr lang="en-US" altLang="ko-KR" sz="2400" dirty="0" smtClean="0"/>
              <a:t>.</a:t>
            </a:r>
          </a:p>
          <a:p>
            <a:pPr marL="566928" indent="-457200">
              <a:buNone/>
            </a:pPr>
            <a:r>
              <a:rPr lang="ko-KR" altLang="en-US" sz="2400" dirty="0" smtClean="0"/>
              <a:t>② 손 소독 후 허리 아래로 내리지 않는다</a:t>
            </a:r>
            <a:r>
              <a:rPr lang="en-US" altLang="ko-KR" sz="2400" dirty="0" smtClean="0"/>
              <a:t>. </a:t>
            </a:r>
          </a:p>
          <a:p>
            <a:pPr marL="566928" indent="-45720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 smtClean="0"/>
              <a:t>이유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손의 오염 방지 위해</a:t>
            </a:r>
            <a:endParaRPr lang="en-US" altLang="ko-KR" sz="2400" dirty="0" smtClean="0"/>
          </a:p>
          <a:p>
            <a:pPr marL="566928" indent="-457200">
              <a:buNone/>
            </a:pPr>
            <a:r>
              <a:rPr lang="ko-KR" altLang="ko-KR" sz="2400" dirty="0" smtClean="0"/>
              <a:t>③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수술 기구나 거즈의 수를 정확히 확인한다</a:t>
            </a:r>
            <a:r>
              <a:rPr lang="en-US" altLang="ko-KR" sz="2400" dirty="0" smtClean="0"/>
              <a:t>.</a:t>
            </a:r>
          </a:p>
          <a:p>
            <a:pPr marL="566928" indent="-45720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 smtClean="0"/>
              <a:t>이유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봉합할 때 같이 들어갈 수 있으므로</a:t>
            </a:r>
            <a:endParaRPr lang="en-US" altLang="ko-KR" sz="2400" dirty="0" smtClean="0"/>
          </a:p>
          <a:p>
            <a:pPr marL="566928" indent="-457200">
              <a:buNone/>
            </a:pPr>
            <a:r>
              <a:rPr lang="ko-KR" altLang="ko-KR" sz="2400" dirty="0" smtClean="0"/>
              <a:t>④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전신 마취의 단계</a:t>
            </a:r>
            <a:endParaRPr lang="en-US" altLang="ko-KR" sz="2400" dirty="0" smtClean="0"/>
          </a:p>
          <a:p>
            <a:pPr marL="566928" indent="-45720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 smtClean="0"/>
              <a:t>마취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기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의식적 </a:t>
            </a:r>
            <a:r>
              <a:rPr lang="ko-KR" altLang="en-US" sz="2400" dirty="0" err="1" smtClean="0"/>
              <a:t>흥분기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진통기</a:t>
            </a:r>
            <a:endParaRPr lang="en-US" altLang="ko-KR" sz="2400" dirty="0" smtClean="0"/>
          </a:p>
          <a:p>
            <a:pPr marL="566928" indent="-45720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 smtClean="0"/>
              <a:t>마취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기 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반사항진기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-1.2</a:t>
            </a:r>
            <a:r>
              <a:rPr lang="ko-KR" altLang="en-US" sz="2400" dirty="0" smtClean="0"/>
              <a:t>기는 마취를 유도하는 단계</a:t>
            </a:r>
            <a:endParaRPr lang="en-US" altLang="ko-KR" sz="2400" dirty="0" smtClean="0"/>
          </a:p>
          <a:p>
            <a:pPr marL="566928" indent="-45720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 smtClean="0"/>
              <a:t>마취</a:t>
            </a:r>
            <a:r>
              <a:rPr lang="en-US" altLang="ko-KR" sz="2400" dirty="0" smtClean="0"/>
              <a:t>3</a:t>
            </a:r>
            <a:r>
              <a:rPr lang="ko-KR" altLang="en-US" sz="2400" dirty="0" smtClean="0"/>
              <a:t>기 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수술적응기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– </a:t>
            </a:r>
            <a:r>
              <a:rPr lang="ko-KR" altLang="en-US" sz="2400" dirty="0" smtClean="0"/>
              <a:t>수술을 시행하는 단계</a:t>
            </a:r>
            <a:endParaRPr lang="en-US" altLang="ko-KR" sz="2400" dirty="0" smtClean="0"/>
          </a:p>
          <a:p>
            <a:pPr marL="566928" indent="-45720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 smtClean="0"/>
              <a:t>마취</a:t>
            </a:r>
            <a:r>
              <a:rPr lang="en-US" altLang="ko-KR" sz="2400" dirty="0" smtClean="0"/>
              <a:t>4</a:t>
            </a:r>
            <a:r>
              <a:rPr lang="ko-KR" altLang="en-US" sz="2400" dirty="0" smtClean="0"/>
              <a:t>시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호흡마비기</a:t>
            </a:r>
            <a:endParaRPr lang="en-US" altLang="ko-KR" sz="24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수술 중 간호 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95</TotalTime>
  <Words>1049</Words>
  <Application>Microsoft Office PowerPoint</Application>
  <PresentationFormat>화면 슬라이드 쇼(4:3)</PresentationFormat>
  <Paragraphs>146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광장</vt:lpstr>
      <vt:lpstr>수술환자의 간호 </vt:lpstr>
      <vt:lpstr>1) 수술에 대한 일반적인 이해 </vt:lpstr>
      <vt:lpstr>2) 수술 전 환자의 간호</vt:lpstr>
      <vt:lpstr>2) 수술 전 환자의 간호</vt:lpstr>
      <vt:lpstr>2) 수술 전 환자의 간호</vt:lpstr>
      <vt:lpstr>2) 수술 전 환자의 간호</vt:lpstr>
      <vt:lpstr>3) 수술 당일 아침의 간호</vt:lpstr>
      <vt:lpstr>3) 수술 당일 아침의 간호 </vt:lpstr>
      <vt:lpstr>4) 수술 중 간호 </vt:lpstr>
      <vt:lpstr>5) 수술 후 환자의 간호</vt:lpstr>
      <vt:lpstr>5) 수술 후 환자의 간호</vt:lpstr>
      <vt:lpstr>5) 수술 후 환자의 간호 </vt:lpstr>
      <vt:lpstr>6) 수술 후 합병증</vt:lpstr>
      <vt:lpstr>6) 수술 후 합병증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수술환자의 간호</dc:title>
  <dc:creator>김지연</dc:creator>
  <cp:lastModifiedBy>김지연</cp:lastModifiedBy>
  <cp:revision>14</cp:revision>
  <dcterms:created xsi:type="dcterms:W3CDTF">2012-10-22T14:33:29Z</dcterms:created>
  <dcterms:modified xsi:type="dcterms:W3CDTF">2012-10-25T14:40:29Z</dcterms:modified>
</cp:coreProperties>
</file>