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1" r:id="rId6"/>
    <p:sldId id="26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1" r:id="rId15"/>
    <p:sldId id="350" r:id="rId16"/>
    <p:sldId id="260" r:id="rId17"/>
    <p:sldId id="273" r:id="rId18"/>
    <p:sldId id="325" r:id="rId19"/>
    <p:sldId id="262" r:id="rId20"/>
    <p:sldId id="287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336" r:id="rId30"/>
    <p:sldId id="339" r:id="rId31"/>
    <p:sldId id="338" r:id="rId32"/>
    <p:sldId id="300" r:id="rId33"/>
    <p:sldId id="265" r:id="rId34"/>
    <p:sldId id="301" r:id="rId35"/>
    <p:sldId id="344" r:id="rId36"/>
    <p:sldId id="343" r:id="rId37"/>
    <p:sldId id="342" r:id="rId38"/>
    <p:sldId id="341" r:id="rId39"/>
    <p:sldId id="340" r:id="rId40"/>
    <p:sldId id="264" r:id="rId41"/>
    <p:sldId id="308" r:id="rId42"/>
    <p:sldId id="346" r:id="rId43"/>
    <p:sldId id="348" r:id="rId44"/>
    <p:sldId id="347" r:id="rId45"/>
    <p:sldId id="267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9325" autoAdjust="0"/>
  </p:normalViewPr>
  <p:slideViewPr>
    <p:cSldViewPr showGuides="1">
      <p:cViewPr varScale="1">
        <p:scale>
          <a:sx n="72" d="100"/>
          <a:sy n="72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051E-0C36-4B9D-AAEC-C8118298810E}" type="datetimeFigureOut">
              <a:rPr lang="ko-KR" altLang="en-US" smtClean="0"/>
              <a:t>2011-09-27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CEED-18F9-41BC-90C5-97E7FA153B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microsoft.com/office/2007/relationships/hdphoto" Target="../media/hdphoto4.wdp"/><Relationship Id="rId7" Type="http://schemas.openxmlformats.org/officeDocument/2006/relationships/image" Target="../media/image56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microsoft.com/office/2007/relationships/hdphoto" Target="../media/hdphoto5.wdp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microsoft.com/office/2007/relationships/hdphoto" Target="../media/hdphoto4.wdp"/><Relationship Id="rId7" Type="http://schemas.openxmlformats.org/officeDocument/2006/relationships/image" Target="../media/image59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microsoft.com/office/2007/relationships/hdphoto" Target="../media/hdphoto5.wdp"/><Relationship Id="rId4" Type="http://schemas.openxmlformats.org/officeDocument/2006/relationships/image" Target="../media/image54.jpeg"/><Relationship Id="rId9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g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13" Type="http://schemas.openxmlformats.org/officeDocument/2006/relationships/image" Target="../media/image93.jpg"/><Relationship Id="rId18" Type="http://schemas.openxmlformats.org/officeDocument/2006/relationships/image" Target="../media/image98.jpg"/><Relationship Id="rId26" Type="http://schemas.openxmlformats.org/officeDocument/2006/relationships/image" Target="../media/image106.jpg"/><Relationship Id="rId3" Type="http://schemas.openxmlformats.org/officeDocument/2006/relationships/image" Target="../media/image83.jpg"/><Relationship Id="rId21" Type="http://schemas.openxmlformats.org/officeDocument/2006/relationships/image" Target="../media/image101.jpg"/><Relationship Id="rId7" Type="http://schemas.openxmlformats.org/officeDocument/2006/relationships/image" Target="../media/image87.jpg"/><Relationship Id="rId12" Type="http://schemas.openxmlformats.org/officeDocument/2006/relationships/image" Target="../media/image92.jpg"/><Relationship Id="rId17" Type="http://schemas.openxmlformats.org/officeDocument/2006/relationships/image" Target="../media/image97.jpg"/><Relationship Id="rId25" Type="http://schemas.openxmlformats.org/officeDocument/2006/relationships/image" Target="../media/image105.jpg"/><Relationship Id="rId2" Type="http://schemas.openxmlformats.org/officeDocument/2006/relationships/image" Target="../media/image82.jpg"/><Relationship Id="rId16" Type="http://schemas.openxmlformats.org/officeDocument/2006/relationships/image" Target="../media/image96.jpg"/><Relationship Id="rId20" Type="http://schemas.openxmlformats.org/officeDocument/2006/relationships/image" Target="../media/image100.jpg"/><Relationship Id="rId29" Type="http://schemas.openxmlformats.org/officeDocument/2006/relationships/image" Target="../media/image10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24" Type="http://schemas.openxmlformats.org/officeDocument/2006/relationships/image" Target="../media/image104.jpg"/><Relationship Id="rId5" Type="http://schemas.openxmlformats.org/officeDocument/2006/relationships/image" Target="../media/image85.jpg"/><Relationship Id="rId15" Type="http://schemas.openxmlformats.org/officeDocument/2006/relationships/image" Target="../media/image95.jpg"/><Relationship Id="rId23" Type="http://schemas.openxmlformats.org/officeDocument/2006/relationships/image" Target="../media/image103.jpg"/><Relationship Id="rId28" Type="http://schemas.openxmlformats.org/officeDocument/2006/relationships/image" Target="../media/image108.jpg"/><Relationship Id="rId10" Type="http://schemas.openxmlformats.org/officeDocument/2006/relationships/image" Target="../media/image90.jpg"/><Relationship Id="rId19" Type="http://schemas.openxmlformats.org/officeDocument/2006/relationships/image" Target="../media/image99.jpg"/><Relationship Id="rId31" Type="http://schemas.openxmlformats.org/officeDocument/2006/relationships/image" Target="../media/image111.jpg"/><Relationship Id="rId4" Type="http://schemas.openxmlformats.org/officeDocument/2006/relationships/image" Target="../media/image84.jpg"/><Relationship Id="rId9" Type="http://schemas.openxmlformats.org/officeDocument/2006/relationships/image" Target="../media/image89.jpg"/><Relationship Id="rId14" Type="http://schemas.openxmlformats.org/officeDocument/2006/relationships/image" Target="../media/image94.jpg"/><Relationship Id="rId22" Type="http://schemas.openxmlformats.org/officeDocument/2006/relationships/image" Target="../media/image102.jpg"/><Relationship Id="rId27" Type="http://schemas.openxmlformats.org/officeDocument/2006/relationships/image" Target="../media/image107.jpg"/><Relationship Id="rId30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13" Type="http://schemas.openxmlformats.org/officeDocument/2006/relationships/image" Target="../media/image122.jpg"/><Relationship Id="rId18" Type="http://schemas.openxmlformats.org/officeDocument/2006/relationships/image" Target="../media/image127.jpg"/><Relationship Id="rId3" Type="http://schemas.microsoft.com/office/2007/relationships/hdphoto" Target="../media/hdphoto9.wdp"/><Relationship Id="rId21" Type="http://schemas.openxmlformats.org/officeDocument/2006/relationships/image" Target="../media/image130.jpg"/><Relationship Id="rId7" Type="http://schemas.openxmlformats.org/officeDocument/2006/relationships/image" Target="../media/image116.jpg"/><Relationship Id="rId12" Type="http://schemas.openxmlformats.org/officeDocument/2006/relationships/image" Target="../media/image121.jpg"/><Relationship Id="rId17" Type="http://schemas.openxmlformats.org/officeDocument/2006/relationships/image" Target="../media/image126.jpg"/><Relationship Id="rId2" Type="http://schemas.openxmlformats.org/officeDocument/2006/relationships/image" Target="../media/image112.jpeg"/><Relationship Id="rId16" Type="http://schemas.openxmlformats.org/officeDocument/2006/relationships/image" Target="../media/image125.jpg"/><Relationship Id="rId20" Type="http://schemas.openxmlformats.org/officeDocument/2006/relationships/image" Target="../media/image1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g"/><Relationship Id="rId11" Type="http://schemas.openxmlformats.org/officeDocument/2006/relationships/image" Target="../media/image120.jpg"/><Relationship Id="rId24" Type="http://schemas.openxmlformats.org/officeDocument/2006/relationships/image" Target="../media/image133.jpg"/><Relationship Id="rId5" Type="http://schemas.openxmlformats.org/officeDocument/2006/relationships/image" Target="../media/image114.jpg"/><Relationship Id="rId15" Type="http://schemas.openxmlformats.org/officeDocument/2006/relationships/image" Target="../media/image124.jpg"/><Relationship Id="rId23" Type="http://schemas.openxmlformats.org/officeDocument/2006/relationships/image" Target="../media/image132.jpg"/><Relationship Id="rId10" Type="http://schemas.openxmlformats.org/officeDocument/2006/relationships/image" Target="../media/image119.jpg"/><Relationship Id="rId19" Type="http://schemas.openxmlformats.org/officeDocument/2006/relationships/image" Target="../media/image128.jpg"/><Relationship Id="rId4" Type="http://schemas.openxmlformats.org/officeDocument/2006/relationships/image" Target="../media/image113.jpg"/><Relationship Id="rId9" Type="http://schemas.openxmlformats.org/officeDocument/2006/relationships/image" Target="../media/image118.jpg"/><Relationship Id="rId14" Type="http://schemas.openxmlformats.org/officeDocument/2006/relationships/image" Target="../media/image123.jpg"/><Relationship Id="rId22" Type="http://schemas.openxmlformats.org/officeDocument/2006/relationships/image" Target="../media/image131.jp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dieborgo.com/" TargetMode="External"/><Relationship Id="rId2" Type="http://schemas.openxmlformats.org/officeDocument/2006/relationships/hyperlink" Target="http://teenvoguefashionuniversity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249" y="-171400"/>
            <a:ext cx="3171187" cy="434280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284797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smtClean="0">
                <a:solidFill>
                  <a:schemeClr val="bg1"/>
                </a:solidFill>
              </a:rPr>
              <a:t>Eddie </a:t>
            </a:r>
            <a:r>
              <a:rPr lang="en-US" altLang="ko-KR" sz="8000" dirty="0" err="1" smtClean="0">
                <a:solidFill>
                  <a:schemeClr val="bg1"/>
                </a:solidFill>
              </a:rPr>
              <a:t>Borgo</a:t>
            </a:r>
            <a:endParaRPr lang="en-US" altLang="ko-KR" sz="8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3076" y="61653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201011210 </a:t>
            </a:r>
            <a:r>
              <a:rPr lang="ko-KR" altLang="en-US" sz="2800" dirty="0" smtClean="0">
                <a:solidFill>
                  <a:schemeClr val="bg1"/>
                </a:solidFill>
              </a:rPr>
              <a:t>박지혜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112" y="188639"/>
            <a:ext cx="3384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</a:rPr>
              <a:t>P</a:t>
            </a:r>
            <a:r>
              <a:rPr lang="en-US" altLang="ko-KR" sz="2000" dirty="0" smtClean="0">
                <a:solidFill>
                  <a:schemeClr val="bg1"/>
                </a:solidFill>
              </a:rPr>
              <a:t>yramid (2010 S/S,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3" t="21287" r="9466" b="31062"/>
          <a:stretch/>
        </p:blipFill>
        <p:spPr>
          <a:xfrm>
            <a:off x="4491450" y="1808617"/>
            <a:ext cx="2232248" cy="15726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8" t="40480" r="15389" b="42764"/>
          <a:stretch/>
        </p:blipFill>
        <p:spPr>
          <a:xfrm>
            <a:off x="260959" y="1440024"/>
            <a:ext cx="2180839" cy="7371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t="35061" r="20581" b="35441"/>
          <a:stretch/>
        </p:blipFill>
        <p:spPr>
          <a:xfrm>
            <a:off x="338220" y="2509750"/>
            <a:ext cx="2026319" cy="11931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28596" r="14271" b="28291"/>
          <a:stretch/>
        </p:blipFill>
        <p:spPr>
          <a:xfrm>
            <a:off x="2573592" y="1871852"/>
            <a:ext cx="1656184" cy="15207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3" t="37065" r="11802" b="19022"/>
          <a:stretch/>
        </p:blipFill>
        <p:spPr>
          <a:xfrm>
            <a:off x="899592" y="4581128"/>
            <a:ext cx="2684427" cy="14269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0760"/>
          <a:stretch/>
        </p:blipFill>
        <p:spPr>
          <a:xfrm>
            <a:off x="5178675" y="4570016"/>
            <a:ext cx="3107130" cy="14661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7" t="11478" r="5011" b="10640"/>
          <a:stretch/>
        </p:blipFill>
        <p:spPr>
          <a:xfrm>
            <a:off x="6948264" y="1684060"/>
            <a:ext cx="1944216" cy="17419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직사각형 1"/>
          <p:cNvSpPr/>
          <p:nvPr/>
        </p:nvSpPr>
        <p:spPr>
          <a:xfrm>
            <a:off x="5702951" y="5999737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block pyramid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3567" y="5999737"/>
            <a:ext cx="3116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two tone pave flat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studs,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two </a:t>
            </a:r>
            <a:r>
              <a:rPr lang="en-US" altLang="ko-KR" sz="1400" dirty="0">
                <a:solidFill>
                  <a:schemeClr val="bg1"/>
                </a:solidFill>
              </a:rPr>
              <a:t>tone pave flat pyramid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25249" y="3441338"/>
            <a:ext cx="216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3sided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gauntlet,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3sided </a:t>
            </a:r>
            <a:r>
              <a:rPr lang="en-US" altLang="ko-KR" sz="1400" dirty="0">
                <a:solidFill>
                  <a:schemeClr val="bg1"/>
                </a:solidFill>
              </a:rPr>
              <a:t>pyramid cuff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3471" y="2154559"/>
            <a:ext cx="182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3sided pyramid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83500" y="3656780"/>
            <a:ext cx="288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gemstone pyramid drop earrings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49889" y="3317838"/>
            <a:ext cx="2103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gemstone pyramid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12415" y="3399563"/>
            <a:ext cx="2311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metal pave pyramid collar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88639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Pyramid (2011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41136" r="12122" b="43045"/>
          <a:stretch/>
        </p:blipFill>
        <p:spPr>
          <a:xfrm>
            <a:off x="4860032" y="3284984"/>
            <a:ext cx="3612810" cy="720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25306" r="17943" b="22330"/>
          <a:stretch/>
        </p:blipFill>
        <p:spPr>
          <a:xfrm>
            <a:off x="1187624" y="2587116"/>
            <a:ext cx="1884398" cy="21158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직사각형 4"/>
          <p:cNvSpPr/>
          <p:nvPr/>
        </p:nvSpPr>
        <p:spPr>
          <a:xfrm>
            <a:off x="833679" y="4685697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matte aqua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ring,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matte </a:t>
            </a:r>
            <a:r>
              <a:rPr lang="en-US" altLang="ko-KR" sz="1400" dirty="0" err="1">
                <a:solidFill>
                  <a:schemeClr val="bg1"/>
                </a:solidFill>
              </a:rPr>
              <a:t>memrald</a:t>
            </a:r>
            <a:r>
              <a:rPr lang="en-US" altLang="ko-KR" sz="1400" dirty="0">
                <a:solidFill>
                  <a:schemeClr val="bg1"/>
                </a:solidFill>
              </a:rPr>
              <a:t>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ring,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moss </a:t>
            </a:r>
            <a:r>
              <a:rPr lang="en-US" altLang="ko-KR" sz="1400" dirty="0">
                <a:solidFill>
                  <a:schemeClr val="bg1"/>
                </a:solidFill>
              </a:rPr>
              <a:t>agate pyramid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73340" y="3987944"/>
            <a:ext cx="2586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mass agate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studs,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matte </a:t>
            </a:r>
            <a:r>
              <a:rPr lang="en-US" altLang="ko-KR" sz="1400" dirty="0">
                <a:solidFill>
                  <a:schemeClr val="bg1"/>
                </a:solidFill>
              </a:rPr>
              <a:t>emerald pyramid </a:t>
            </a:r>
            <a:r>
              <a:rPr lang="en-US" altLang="ko-KR" sz="1400" dirty="0" smtClean="0">
                <a:solidFill>
                  <a:schemeClr val="bg1"/>
                </a:solidFill>
              </a:rPr>
              <a:t>studs,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matte </a:t>
            </a:r>
            <a:r>
              <a:rPr lang="en-US" altLang="ko-KR" sz="1400" dirty="0">
                <a:solidFill>
                  <a:schemeClr val="bg1"/>
                </a:solidFill>
              </a:rPr>
              <a:t>aqua pyramid studs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88639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</a:rPr>
              <a:t>S</a:t>
            </a:r>
            <a:r>
              <a:rPr lang="en-US" altLang="ko-KR" sz="2000" dirty="0" smtClean="0">
                <a:solidFill>
                  <a:schemeClr val="bg1"/>
                </a:solidFill>
              </a:rPr>
              <a:t>pike (2010 S/S)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2" y="4496711"/>
            <a:ext cx="2467443" cy="15421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6012160" y="6038863"/>
            <a:ext cx="306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Quartz/onyx/sterling spike pendant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r="29479" b="9069"/>
          <a:stretch/>
        </p:blipFill>
        <p:spPr>
          <a:xfrm>
            <a:off x="4427984" y="4094783"/>
            <a:ext cx="1506500" cy="24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3" t="14829" r="39627" b="9244"/>
          <a:stretch/>
        </p:blipFill>
        <p:spPr>
          <a:xfrm>
            <a:off x="8151442" y="1505205"/>
            <a:ext cx="742344" cy="23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3003" r="2035" b="26415"/>
          <a:stretch/>
        </p:blipFill>
        <p:spPr>
          <a:xfrm>
            <a:off x="5004048" y="1946128"/>
            <a:ext cx="2941114" cy="14390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4" t="9752" r="18889" b="29565"/>
          <a:stretch/>
        </p:blipFill>
        <p:spPr>
          <a:xfrm>
            <a:off x="3292151" y="4115787"/>
            <a:ext cx="762113" cy="230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1" t="22660" r="8296" b="25500"/>
          <a:stretch/>
        </p:blipFill>
        <p:spPr>
          <a:xfrm>
            <a:off x="467544" y="4496711"/>
            <a:ext cx="2397017" cy="16441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9" t="20733" r="6104" b="7529"/>
          <a:stretch/>
        </p:blipFill>
        <p:spPr>
          <a:xfrm>
            <a:off x="200134" y="1606867"/>
            <a:ext cx="2685049" cy="21366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/>
          <a:stretch/>
        </p:blipFill>
        <p:spPr>
          <a:xfrm>
            <a:off x="3131840" y="1664510"/>
            <a:ext cx="1674043" cy="202138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076306" y="6542783"/>
            <a:ext cx="2171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17station spike necklace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03459" y="1226434"/>
            <a:ext cx="1740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long spike </a:t>
            </a:r>
            <a:r>
              <a:rPr lang="en-US" altLang="ko-KR" sz="1400" dirty="0" err="1">
                <a:solidFill>
                  <a:schemeClr val="bg1"/>
                </a:solidFill>
              </a:rPr>
              <a:t>pencant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63640" y="3316566"/>
            <a:ext cx="2021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sterling spike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onyx </a:t>
            </a:r>
            <a:r>
              <a:rPr lang="en-US" altLang="ko-KR" sz="1400" dirty="0">
                <a:solidFill>
                  <a:schemeClr val="bg1"/>
                </a:solidFill>
              </a:rPr>
              <a:t>spike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quartz </a:t>
            </a:r>
            <a:r>
              <a:rPr lang="en-US" altLang="ko-KR" sz="1400" dirty="0">
                <a:solidFill>
                  <a:schemeClr val="bg1"/>
                </a:solidFill>
              </a:rPr>
              <a:t>spike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84083" y="925846"/>
            <a:ext cx="356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large opal class spike </a:t>
            </a:r>
            <a:r>
              <a:rPr lang="en-US" altLang="ko-KR" sz="1400" dirty="0" smtClean="0">
                <a:solidFill>
                  <a:schemeClr val="bg1"/>
                </a:solidFill>
              </a:rPr>
              <a:t>pendant,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small </a:t>
            </a:r>
            <a:r>
              <a:rPr lang="en-US" altLang="ko-KR" sz="1400" dirty="0">
                <a:solidFill>
                  <a:schemeClr val="bg1"/>
                </a:solidFill>
              </a:rPr>
              <a:t>white agate spike </a:t>
            </a:r>
            <a:r>
              <a:rPr lang="en-US" altLang="ko-KR" sz="1400" dirty="0" smtClean="0">
                <a:solidFill>
                  <a:schemeClr val="bg1"/>
                </a:solidFill>
              </a:rPr>
              <a:t>pendant,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Large/small </a:t>
            </a:r>
            <a:r>
              <a:rPr lang="en-US" altLang="ko-KR" sz="1400" dirty="0">
                <a:solidFill>
                  <a:schemeClr val="bg1"/>
                </a:solidFill>
              </a:rPr>
              <a:t>petrified wood spike </a:t>
            </a:r>
            <a:r>
              <a:rPr lang="en-US" altLang="ko-KR" sz="1400" dirty="0" smtClean="0">
                <a:solidFill>
                  <a:schemeClr val="bg1"/>
                </a:solidFill>
              </a:rPr>
              <a:t>pendant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27628" y="3691316"/>
            <a:ext cx="1269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spiked rosary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88639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Spike (2010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33048" r="1549" b="31045"/>
          <a:stretch/>
        </p:blipFill>
        <p:spPr>
          <a:xfrm>
            <a:off x="2170308" y="1556792"/>
            <a:ext cx="4821765" cy="11521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r="35913" b="15240"/>
          <a:stretch/>
        </p:blipFill>
        <p:spPr>
          <a:xfrm>
            <a:off x="6276324" y="3232723"/>
            <a:ext cx="1650998" cy="29832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t="7294" r="27112" b="12797"/>
          <a:stretch/>
        </p:blipFill>
        <p:spPr>
          <a:xfrm>
            <a:off x="1115616" y="3501007"/>
            <a:ext cx="2310939" cy="24356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1905000"/>
            <a:ext cx="4718304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8" y="2055000"/>
            <a:ext cx="4718304" cy="304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1905000"/>
            <a:ext cx="47183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128" y="188639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Triangle (2010 S/S,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5" t="20430" r="37237" b="13200"/>
          <a:stretch/>
        </p:blipFill>
        <p:spPr>
          <a:xfrm>
            <a:off x="606179" y="630885"/>
            <a:ext cx="1359520" cy="24380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13831" y="30689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3flat triangle pendant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9" b="4574"/>
          <a:stretch/>
        </p:blipFill>
        <p:spPr>
          <a:xfrm>
            <a:off x="2555776" y="727248"/>
            <a:ext cx="2219036" cy="21426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29000"/>
            <a:ext cx="4718304" cy="304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00" y="3879000"/>
            <a:ext cx="4718304" cy="304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0" y="4029000"/>
            <a:ext cx="4718304" cy="304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00" y="4179000"/>
            <a:ext cx="4718304" cy="304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00" y="4329000"/>
            <a:ext cx="4718304" cy="304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0" y="4479000"/>
            <a:ext cx="47183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128" y="188639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Triangle (2011 S/S,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629" r="6539" b="2510"/>
          <a:stretch/>
        </p:blipFill>
        <p:spPr>
          <a:xfrm>
            <a:off x="21036" y="1098000"/>
            <a:ext cx="4425143" cy="576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2783" r="56730" b="19322"/>
          <a:stretch/>
        </p:blipFill>
        <p:spPr>
          <a:xfrm>
            <a:off x="2555776" y="2882297"/>
            <a:ext cx="2905078" cy="396000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6" name="TextBox 5"/>
          <p:cNvSpPr txBox="1"/>
          <p:nvPr/>
        </p:nvSpPr>
        <p:spPr>
          <a:xfrm>
            <a:off x="3151041" y="18864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</a:rPr>
              <a:t>2010 Spring / Summer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629" r="6539" b="2510"/>
          <a:stretch/>
        </p:blipFill>
        <p:spPr>
          <a:xfrm>
            <a:off x="0" y="3258000"/>
            <a:ext cx="276571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2783" r="56730" b="19322"/>
          <a:stretch/>
        </p:blipFill>
        <p:spPr>
          <a:xfrm>
            <a:off x="1547664" y="4515367"/>
            <a:ext cx="1716639" cy="2340000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728">
            <a:off x="62967" y="487770"/>
            <a:ext cx="3410560" cy="20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2478" y="2356888"/>
            <a:ext cx="173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Trinity </a:t>
            </a:r>
            <a:r>
              <a:rPr lang="en-US" altLang="ko-KR" sz="1400" dirty="0" smtClean="0">
                <a:solidFill>
                  <a:schemeClr val="bg1"/>
                </a:solidFill>
              </a:rPr>
              <a:t>studs /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30345" r="29440" b="36852"/>
          <a:stretch/>
        </p:blipFill>
        <p:spPr>
          <a:xfrm>
            <a:off x="3717022" y="317856"/>
            <a:ext cx="2751169" cy="14851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547374" y="1803040"/>
            <a:ext cx="1090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Carpal cuff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8" t="29478" r="11712" b="30452"/>
          <a:stretch/>
        </p:blipFill>
        <p:spPr>
          <a:xfrm>
            <a:off x="4860032" y="1191208"/>
            <a:ext cx="3580581" cy="31632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9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629" r="6539" b="2510"/>
          <a:stretch/>
        </p:blipFill>
        <p:spPr>
          <a:xfrm>
            <a:off x="0" y="3258000"/>
            <a:ext cx="276571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2783" r="56730" b="19322"/>
          <a:stretch/>
        </p:blipFill>
        <p:spPr>
          <a:xfrm>
            <a:off x="1547664" y="4515367"/>
            <a:ext cx="1716639" cy="2340000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2" t="19005" r="9554" b="22248"/>
          <a:stretch/>
        </p:blipFill>
        <p:spPr>
          <a:xfrm>
            <a:off x="4078965" y="908720"/>
            <a:ext cx="4570310" cy="360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7495" r="2904" b="4574"/>
          <a:stretch/>
        </p:blipFill>
        <p:spPr>
          <a:xfrm>
            <a:off x="4059154" y="926267"/>
            <a:ext cx="4803932" cy="3240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3" t="19005" r="9555" b="19043"/>
          <a:stretch/>
        </p:blipFill>
        <p:spPr>
          <a:xfrm>
            <a:off x="4443748" y="908720"/>
            <a:ext cx="4082745" cy="37935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6" t="4156" r="2904" b="6521"/>
          <a:stretch/>
        </p:blipFill>
        <p:spPr>
          <a:xfrm>
            <a:off x="4372069" y="620688"/>
            <a:ext cx="4145110" cy="40815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186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2" y="2898000"/>
            <a:ext cx="2947762" cy="396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000"/>
            <a:ext cx="3976023" cy="5760000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379983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</a:rPr>
              <a:t>2010 Fall / Winter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395476"/>
            <a:ext cx="7776864" cy="9883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67136" y="2731544"/>
            <a:ext cx="7776864" cy="2713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b="-34140"/>
          <a:stretch>
            <a:fillRect/>
          </a:stretch>
        </p:blipFill>
        <p:spPr bwMode="auto">
          <a:xfrm>
            <a:off x="107504" y="836712"/>
            <a:ext cx="2880320" cy="7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504" y="157839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Profile of </a:t>
            </a:r>
            <a:r>
              <a:rPr lang="en-US" altLang="ko-KR" sz="3200" dirty="0" err="1" smtClean="0">
                <a:solidFill>
                  <a:schemeClr val="bg1"/>
                </a:solidFill>
              </a:rPr>
              <a:t>eddie</a:t>
            </a:r>
            <a:r>
              <a:rPr lang="en-US" altLang="ko-KR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</a:rPr>
              <a:t>borgo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933345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chemeClr val="bg1"/>
                </a:solidFill>
              </a:rPr>
              <a:t>A work of art</a:t>
            </a:r>
          </a:p>
          <a:p>
            <a:pPr algn="r"/>
            <a:r>
              <a:rPr lang="ko-KR" altLang="en-US" dirty="0" smtClean="0">
                <a:solidFill>
                  <a:schemeClr val="bg1"/>
                </a:solidFill>
              </a:rPr>
              <a:t>대표 작품</a:t>
            </a:r>
            <a:r>
              <a:rPr lang="en-US" altLang="ko-KR" sz="3200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┘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r"/>
            <a:r>
              <a:rPr lang="en-US" altLang="ko-KR" sz="2000" dirty="0" smtClean="0">
                <a:solidFill>
                  <a:schemeClr val="bg1"/>
                </a:solidFill>
              </a:rPr>
              <a:t>2010 spring/summer 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2010 fall/winter 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r"/>
            <a:r>
              <a:rPr lang="en-US" altLang="ko-KR" sz="2000" dirty="0" smtClean="0">
                <a:solidFill>
                  <a:schemeClr val="bg1"/>
                </a:solidFill>
              </a:rPr>
              <a:t>2011 spring/summer 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algn="r"/>
            <a:r>
              <a:rPr lang="en-US" altLang="ko-KR" sz="2000" dirty="0" smtClean="0">
                <a:solidFill>
                  <a:schemeClr val="bg1"/>
                </a:solidFill>
              </a:rPr>
              <a:t>2011 fall/winter 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0" b="27283"/>
          <a:stretch/>
        </p:blipFill>
        <p:spPr>
          <a:xfrm>
            <a:off x="3626519" y="2603297"/>
            <a:ext cx="5251103" cy="12241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53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7" b="31630"/>
          <a:stretch/>
        </p:blipFill>
        <p:spPr>
          <a:xfrm>
            <a:off x="3059832" y="3938272"/>
            <a:ext cx="5941055" cy="9177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77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0825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35761" r="11802" b="32120"/>
          <a:stretch/>
        </p:blipFill>
        <p:spPr>
          <a:xfrm>
            <a:off x="827584" y="404664"/>
            <a:ext cx="5361004" cy="14401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4" r="4500" b="6230"/>
          <a:stretch/>
        </p:blipFill>
        <p:spPr>
          <a:xfrm>
            <a:off x="4211960" y="2866864"/>
            <a:ext cx="4781946" cy="23967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071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26630" r="4500" b="28152"/>
          <a:stretch/>
        </p:blipFill>
        <p:spPr>
          <a:xfrm>
            <a:off x="6228521" y="908720"/>
            <a:ext cx="3445566" cy="13782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5760" r="13768" b="6230"/>
          <a:stretch/>
        </p:blipFill>
        <p:spPr>
          <a:xfrm>
            <a:off x="1232452" y="803401"/>
            <a:ext cx="3432314" cy="26825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474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4" t="35761" r="1971"/>
          <a:stretch/>
        </p:blipFill>
        <p:spPr>
          <a:xfrm>
            <a:off x="5088835" y="2994990"/>
            <a:ext cx="1749288" cy="19580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7" t="31848" r="26969" b="23370"/>
          <a:stretch/>
        </p:blipFill>
        <p:spPr>
          <a:xfrm>
            <a:off x="5764695" y="5372243"/>
            <a:ext cx="1431236" cy="13649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50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r="26969"/>
          <a:stretch/>
        </p:blipFill>
        <p:spPr>
          <a:xfrm>
            <a:off x="3564834" y="1905000"/>
            <a:ext cx="2093844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5760" r="19947" b="23370"/>
          <a:stretch/>
        </p:blipFill>
        <p:spPr>
          <a:xfrm>
            <a:off x="6300192" y="2132856"/>
            <a:ext cx="2226367" cy="21601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814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r="9555"/>
          <a:stretch/>
        </p:blipFill>
        <p:spPr>
          <a:xfrm>
            <a:off x="1577009" y="1603512"/>
            <a:ext cx="1868557" cy="304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7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22910" r="4500" b="23370"/>
          <a:stretch/>
        </p:blipFill>
        <p:spPr>
          <a:xfrm>
            <a:off x="1577009" y="267599"/>
            <a:ext cx="4161182" cy="16374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16196" b="19891"/>
          <a:stretch/>
        </p:blipFill>
        <p:spPr>
          <a:xfrm>
            <a:off x="4106171" y="112263"/>
            <a:ext cx="4373482" cy="19480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375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35761" r="42977" b="35505"/>
          <a:stretch/>
        </p:blipFill>
        <p:spPr>
          <a:xfrm>
            <a:off x="2826227" y="2348880"/>
            <a:ext cx="6070823" cy="25885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71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3240360" cy="469177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softEdge rad="508000"/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1043607" y="2852936"/>
            <a:ext cx="7056785" cy="1224136"/>
          </a:xfrm>
          <a:prstGeom prst="roundRect">
            <a:avLst>
              <a:gd name="adj" fmla="val 4998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908771" y="307805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Profile of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eddie</a:t>
            </a:r>
            <a:r>
              <a:rPr lang="en-US" altLang="ko-KR" sz="4000" dirty="0" smtClean="0">
                <a:solidFill>
                  <a:schemeClr val="bg1"/>
                </a:solidFill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</a:rPr>
              <a:t>borgo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9" b="23369"/>
          <a:stretch/>
        </p:blipFill>
        <p:spPr>
          <a:xfrm>
            <a:off x="0" y="2603297"/>
            <a:ext cx="4718304" cy="11131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041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4889"/>
            <a:ext cx="1741859" cy="234000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" y="3244889"/>
            <a:ext cx="2485013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t="26630" b="32120"/>
          <a:stretch/>
        </p:blipFill>
        <p:spPr>
          <a:xfrm>
            <a:off x="5329067" y="4639616"/>
            <a:ext cx="3943328" cy="12572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13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1102096"/>
            <a:ext cx="4256391" cy="576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2787360" y="2887803"/>
            <a:ext cx="2938062" cy="396000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332655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</a:rPr>
              <a:t>2011 Spring / Summer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1" t="57065"/>
          <a:stretch/>
        </p:blipFill>
        <p:spPr>
          <a:xfrm>
            <a:off x="3670852" y="3644348"/>
            <a:ext cx="3260300" cy="1308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0543" r="6747" b="3804"/>
          <a:stretch/>
        </p:blipFill>
        <p:spPr>
          <a:xfrm>
            <a:off x="3918992" y="2226365"/>
            <a:ext cx="2693843" cy="26106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t="10543" r="2533" b="3804"/>
          <a:stretch/>
        </p:blipFill>
        <p:spPr>
          <a:xfrm>
            <a:off x="4041912" y="2226364"/>
            <a:ext cx="2769705" cy="26106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10543" r="22194" b="3804"/>
          <a:stretch/>
        </p:blipFill>
        <p:spPr>
          <a:xfrm>
            <a:off x="3776870" y="2226365"/>
            <a:ext cx="2107095" cy="26106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r="2534" b="3804"/>
          <a:stretch/>
        </p:blipFill>
        <p:spPr>
          <a:xfrm>
            <a:off x="3776870" y="1905000"/>
            <a:ext cx="3034747" cy="2932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1" t="14457" r="4499" b="3805"/>
          <a:stretch/>
        </p:blipFill>
        <p:spPr>
          <a:xfrm>
            <a:off x="3670852" y="2345634"/>
            <a:ext cx="3048000" cy="24914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14457" r="2533"/>
          <a:stretch/>
        </p:blipFill>
        <p:spPr>
          <a:xfrm>
            <a:off x="6392804" y="2488461"/>
            <a:ext cx="3233530" cy="26073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10543" r="10679" b="3804"/>
          <a:stretch/>
        </p:blipFill>
        <p:spPr>
          <a:xfrm>
            <a:off x="5885370" y="3941341"/>
            <a:ext cx="3379304" cy="26106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50109" b="3804"/>
          <a:stretch/>
        </p:blipFill>
        <p:spPr>
          <a:xfrm>
            <a:off x="3578086" y="3432312"/>
            <a:ext cx="3353065" cy="14047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5" t="10543" r="4499" b="6848"/>
          <a:stretch/>
        </p:blipFill>
        <p:spPr>
          <a:xfrm>
            <a:off x="6156176" y="1616763"/>
            <a:ext cx="2676940" cy="25179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7065" r="8713" b="6848"/>
          <a:stretch/>
        </p:blipFill>
        <p:spPr>
          <a:xfrm>
            <a:off x="3989167" y="4629728"/>
            <a:ext cx="2941984" cy="26239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43587" r="4499" b="6847"/>
          <a:stretch/>
        </p:blipFill>
        <p:spPr>
          <a:xfrm>
            <a:off x="3918992" y="3233530"/>
            <a:ext cx="2799860" cy="15107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4457" r="8712" b="26848"/>
          <a:stretch/>
        </p:blipFill>
        <p:spPr>
          <a:xfrm>
            <a:off x="4994776" y="722241"/>
            <a:ext cx="3793310" cy="1789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b="26847"/>
          <a:stretch/>
        </p:blipFill>
        <p:spPr>
          <a:xfrm>
            <a:off x="3670852" y="1763050"/>
            <a:ext cx="4718304" cy="1351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10544" r="4499" b="16847"/>
          <a:stretch/>
        </p:blipFill>
        <p:spPr>
          <a:xfrm>
            <a:off x="1577009" y="5377248"/>
            <a:ext cx="2941982" cy="22131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4457" b="13370"/>
          <a:stretch/>
        </p:blipFill>
        <p:spPr>
          <a:xfrm>
            <a:off x="1274288" y="5089903"/>
            <a:ext cx="4204391" cy="21998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2533" b="3804"/>
          <a:stretch/>
        </p:blipFill>
        <p:spPr>
          <a:xfrm>
            <a:off x="6392804" y="5377248"/>
            <a:ext cx="4412975" cy="2932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t="7065" r="22194" b="9891"/>
          <a:stretch/>
        </p:blipFill>
        <p:spPr>
          <a:xfrm>
            <a:off x="6288699" y="2147404"/>
            <a:ext cx="2544417" cy="25311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 t="14456" r="8713" b="9892"/>
          <a:stretch/>
        </p:blipFill>
        <p:spPr>
          <a:xfrm>
            <a:off x="5803990" y="5389142"/>
            <a:ext cx="2941985" cy="23058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28805" r="10679" b="26847"/>
          <a:stretch/>
        </p:blipFill>
        <p:spPr>
          <a:xfrm>
            <a:off x="1255769" y="5513973"/>
            <a:ext cx="3700544" cy="1351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b="31630"/>
          <a:stretch/>
        </p:blipFill>
        <p:spPr>
          <a:xfrm>
            <a:off x="471516" y="5586860"/>
            <a:ext cx="4718304" cy="12059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28805" r="16014" b="31630"/>
          <a:stretch/>
        </p:blipFill>
        <p:spPr>
          <a:xfrm>
            <a:off x="742122" y="5635284"/>
            <a:ext cx="3273287" cy="12059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r="8712" b="6848"/>
          <a:stretch/>
        </p:blipFill>
        <p:spPr>
          <a:xfrm>
            <a:off x="1937791" y="1813891"/>
            <a:ext cx="3962401" cy="28392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22283" r="22195" b="26848"/>
          <a:stretch/>
        </p:blipFill>
        <p:spPr>
          <a:xfrm>
            <a:off x="5586055" y="2305160"/>
            <a:ext cx="2690191" cy="15505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28804" r="17981" b="34939"/>
          <a:stretch/>
        </p:blipFill>
        <p:spPr>
          <a:xfrm>
            <a:off x="4234470" y="2078005"/>
            <a:ext cx="3034748" cy="11051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28804" r="17981" b="34939"/>
          <a:stretch/>
        </p:blipFill>
        <p:spPr>
          <a:xfrm>
            <a:off x="-249262" y="5637283"/>
            <a:ext cx="3034748" cy="11051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9239" r="6746" b="21468"/>
          <a:stretch/>
        </p:blipFill>
        <p:spPr>
          <a:xfrm>
            <a:off x="4879647" y="497895"/>
            <a:ext cx="4214193" cy="18072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28804" r="16016" b="26848"/>
          <a:stretch/>
        </p:blipFill>
        <p:spPr>
          <a:xfrm>
            <a:off x="3230277" y="429410"/>
            <a:ext cx="3406181" cy="1351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7" b="31631"/>
          <a:stretch/>
        </p:blipFill>
        <p:spPr>
          <a:xfrm>
            <a:off x="3357341" y="5449588"/>
            <a:ext cx="4718304" cy="11131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28805" r="13487" b="26847"/>
          <a:stretch/>
        </p:blipFill>
        <p:spPr>
          <a:xfrm>
            <a:off x="3256256" y="6066524"/>
            <a:ext cx="3246783" cy="1351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b="31630"/>
          <a:stretch/>
        </p:blipFill>
        <p:spPr>
          <a:xfrm>
            <a:off x="3664593" y="260648"/>
            <a:ext cx="4718304" cy="12059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606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24764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44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3656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3883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513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783" r="56291" b="17931"/>
          <a:stretch/>
        </p:blipFill>
        <p:spPr>
          <a:xfrm>
            <a:off x="0" y="3258000"/>
            <a:ext cx="2660245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2503" r="55752" b="18488"/>
          <a:stretch/>
        </p:blipFill>
        <p:spPr>
          <a:xfrm>
            <a:off x="1792180" y="4518000"/>
            <a:ext cx="1736129" cy="2340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21130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614" y="1820581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Eddie </a:t>
            </a:r>
            <a:r>
              <a:rPr lang="en-US" altLang="ko-KR" dirty="0" err="1" smtClean="0">
                <a:solidFill>
                  <a:schemeClr val="bg1"/>
                </a:solidFill>
              </a:rPr>
              <a:t>borgo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커스텀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쥬얼리</a:t>
            </a:r>
            <a:r>
              <a:rPr lang="ko-KR" altLang="en-US" dirty="0" smtClean="0">
                <a:solidFill>
                  <a:schemeClr val="bg1"/>
                </a:solidFill>
              </a:rPr>
              <a:t> 디자이너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버지니아와 </a:t>
            </a:r>
            <a:r>
              <a:rPr lang="ko-KR" altLang="en-US" dirty="0" err="1" smtClean="0">
                <a:solidFill>
                  <a:schemeClr val="bg1"/>
                </a:solidFill>
              </a:rPr>
              <a:t>아틀란타의</a:t>
            </a:r>
            <a:r>
              <a:rPr lang="ko-KR" altLang="en-US" dirty="0" smtClean="0">
                <a:solidFill>
                  <a:schemeClr val="bg1"/>
                </a:solidFill>
              </a:rPr>
              <a:t> 대학에서 예술의 기초와 </a:t>
            </a:r>
            <a:r>
              <a:rPr lang="ko-KR" altLang="en-US" dirty="0" err="1" smtClean="0">
                <a:solidFill>
                  <a:schemeClr val="bg1"/>
                </a:solidFill>
              </a:rPr>
              <a:t>의상학을</a:t>
            </a:r>
            <a:r>
              <a:rPr lang="ko-KR" altLang="en-US" dirty="0" smtClean="0">
                <a:solidFill>
                  <a:schemeClr val="bg1"/>
                </a:solidFill>
              </a:rPr>
              <a:t> 배운 뒤 </a:t>
            </a:r>
            <a:r>
              <a:rPr lang="en-US" altLang="ko-KR" dirty="0" smtClean="0">
                <a:solidFill>
                  <a:schemeClr val="bg1"/>
                </a:solidFill>
              </a:rPr>
              <a:t>1998</a:t>
            </a:r>
            <a:r>
              <a:rPr lang="ko-KR" altLang="en-US" dirty="0" smtClean="0">
                <a:solidFill>
                  <a:schemeClr val="bg1"/>
                </a:solidFill>
              </a:rPr>
              <a:t>년 뉴욕으로 옮겨와 대학에 다니면서 </a:t>
            </a:r>
            <a:r>
              <a:rPr lang="en-US" altLang="ko-KR" dirty="0" smtClean="0">
                <a:solidFill>
                  <a:schemeClr val="bg1"/>
                </a:solidFill>
              </a:rPr>
              <a:t>barneys </a:t>
            </a:r>
            <a:r>
              <a:rPr lang="en-US" altLang="ko-KR" dirty="0" err="1" smtClean="0">
                <a:solidFill>
                  <a:schemeClr val="bg1"/>
                </a:solidFill>
              </a:rPr>
              <a:t>newyork</a:t>
            </a:r>
            <a:r>
              <a:rPr lang="ko-KR" altLang="en-US" dirty="0" smtClean="0">
                <a:solidFill>
                  <a:schemeClr val="bg1"/>
                </a:solidFill>
              </a:rPr>
              <a:t>에서 근무</a:t>
            </a:r>
            <a:r>
              <a:rPr lang="en-US" altLang="ko-KR" dirty="0" smtClean="0">
                <a:solidFill>
                  <a:schemeClr val="bg1"/>
                </a:solidFill>
              </a:rPr>
              <a:t>, 2002</a:t>
            </a:r>
            <a:r>
              <a:rPr lang="ko-KR" altLang="en-US" dirty="0" smtClean="0">
                <a:solidFill>
                  <a:schemeClr val="bg1"/>
                </a:solidFill>
              </a:rPr>
              <a:t>년부터는 스타일리스트 일을 하다가</a:t>
            </a:r>
            <a:r>
              <a:rPr lang="en-US" altLang="ko-KR" dirty="0" smtClean="0">
                <a:solidFill>
                  <a:schemeClr val="bg1"/>
                </a:solidFill>
              </a:rPr>
              <a:t>, 2009 s/s </a:t>
            </a:r>
            <a:r>
              <a:rPr lang="en-US" altLang="ko-KR" dirty="0" err="1" smtClean="0">
                <a:solidFill>
                  <a:schemeClr val="bg1"/>
                </a:solidFill>
              </a:rPr>
              <a:t>baneys</a:t>
            </a:r>
            <a:r>
              <a:rPr lang="en-US" altLang="ko-KR" dirty="0" smtClean="0">
                <a:solidFill>
                  <a:schemeClr val="bg1"/>
                </a:solidFill>
              </a:rPr>
              <a:t> in </a:t>
            </a:r>
            <a:r>
              <a:rPr lang="en-US" altLang="ko-KR" dirty="0" err="1" smtClean="0">
                <a:solidFill>
                  <a:schemeClr val="bg1"/>
                </a:solidFill>
              </a:rPr>
              <a:t>newyork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</a:rPr>
              <a:t>colette</a:t>
            </a:r>
            <a:r>
              <a:rPr lang="en-US" altLang="ko-KR" dirty="0" smtClean="0">
                <a:solidFill>
                  <a:schemeClr val="bg1"/>
                </a:solidFill>
              </a:rPr>
              <a:t> in </a:t>
            </a:r>
            <a:r>
              <a:rPr lang="en-US" altLang="ko-KR" dirty="0" err="1" smtClean="0">
                <a:solidFill>
                  <a:schemeClr val="bg1"/>
                </a:solidFill>
              </a:rPr>
              <a:t>paris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컬렉션에서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정식으로 데뷔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2010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CFDA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vogue fashion fund</a:t>
            </a:r>
            <a:r>
              <a:rPr lang="ko-KR" altLang="en-US" dirty="0" smtClean="0">
                <a:solidFill>
                  <a:schemeClr val="bg1"/>
                </a:solidFill>
              </a:rPr>
              <a:t>에 </a:t>
            </a:r>
            <a:r>
              <a:rPr lang="ko-KR" altLang="en-US" dirty="0" err="1" smtClean="0">
                <a:solidFill>
                  <a:schemeClr val="bg1"/>
                </a:solidFill>
              </a:rPr>
              <a:t>노미네이트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2011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CFDA </a:t>
            </a:r>
            <a:r>
              <a:rPr lang="en-US" altLang="ko-KR" dirty="0" err="1" smtClean="0">
                <a:solidFill>
                  <a:schemeClr val="bg1"/>
                </a:solidFill>
              </a:rPr>
              <a:t>swarovski</a:t>
            </a:r>
            <a:r>
              <a:rPr lang="en-US" altLang="ko-KR" dirty="0" smtClean="0">
                <a:solidFill>
                  <a:schemeClr val="bg1"/>
                </a:solidFill>
              </a:rPr>
              <a:t> award </a:t>
            </a:r>
            <a:r>
              <a:rPr lang="en-US" altLang="ko-KR" dirty="0">
                <a:solidFill>
                  <a:schemeClr val="bg1"/>
                </a:solidFill>
              </a:rPr>
              <a:t>for </a:t>
            </a:r>
            <a:r>
              <a:rPr lang="en-US" altLang="ko-KR" dirty="0" smtClean="0">
                <a:solidFill>
                  <a:schemeClr val="bg1"/>
                </a:solidFill>
              </a:rPr>
              <a:t>accessory design</a:t>
            </a:r>
            <a:r>
              <a:rPr lang="ko-KR" altLang="en-US" dirty="0" smtClean="0">
                <a:solidFill>
                  <a:schemeClr val="bg1"/>
                </a:solidFill>
              </a:rPr>
              <a:t>을 수상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1" y="1412776"/>
            <a:ext cx="2834952" cy="395493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307975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</a:rPr>
              <a:t>2011 Fall / Winter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503" r="55573" b="18766"/>
          <a:stretch/>
        </p:blipFill>
        <p:spPr>
          <a:xfrm>
            <a:off x="0" y="1077415"/>
            <a:ext cx="4360810" cy="57600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9453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503" r="55573" b="18766"/>
          <a:stretch/>
        </p:blipFill>
        <p:spPr>
          <a:xfrm>
            <a:off x="-1" y="3240461"/>
            <a:ext cx="2725507" cy="360000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20" r="12921" b="31177"/>
          <a:stretch/>
        </p:blipFill>
        <p:spPr>
          <a:xfrm>
            <a:off x="6660232" y="4445554"/>
            <a:ext cx="1749495" cy="11979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0" t="21866" b="18813"/>
          <a:stretch/>
        </p:blipFill>
        <p:spPr>
          <a:xfrm>
            <a:off x="5087590" y="2101436"/>
            <a:ext cx="2027435" cy="1808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9" t="8141" r="3372" b="10672"/>
          <a:stretch/>
        </p:blipFill>
        <p:spPr>
          <a:xfrm>
            <a:off x="5407152" y="2355000"/>
            <a:ext cx="3048001" cy="24745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3" b="9843"/>
          <a:stretch/>
        </p:blipFill>
        <p:spPr>
          <a:xfrm>
            <a:off x="5919133" y="938028"/>
            <a:ext cx="2809152" cy="27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5" t="30317" b="23494"/>
          <a:stretch/>
        </p:blipFill>
        <p:spPr>
          <a:xfrm>
            <a:off x="4921775" y="2129568"/>
            <a:ext cx="3152561" cy="14078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18133" r="2806" b="11386"/>
          <a:stretch/>
        </p:blipFill>
        <p:spPr>
          <a:xfrm>
            <a:off x="6160743" y="1871764"/>
            <a:ext cx="2107096" cy="2148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2" r="9392"/>
          <a:stretch/>
        </p:blipFill>
        <p:spPr>
          <a:xfrm>
            <a:off x="4774257" y="2169261"/>
            <a:ext cx="2385392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34815" b="26194"/>
          <a:stretch/>
        </p:blipFill>
        <p:spPr>
          <a:xfrm>
            <a:off x="4252196" y="2593319"/>
            <a:ext cx="3698224" cy="11884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76" r="13884" b="12954"/>
          <a:stretch/>
        </p:blipFill>
        <p:spPr>
          <a:xfrm>
            <a:off x="6240216" y="3145991"/>
            <a:ext cx="1704056" cy="22637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7" r="16287" b="5263"/>
          <a:stretch/>
        </p:blipFill>
        <p:spPr>
          <a:xfrm>
            <a:off x="5148064" y="2218217"/>
            <a:ext cx="1159152" cy="28875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9" r="5059" b="22016"/>
          <a:stretch/>
        </p:blipFill>
        <p:spPr>
          <a:xfrm>
            <a:off x="5468480" y="3187555"/>
            <a:ext cx="2059152" cy="23769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8" r="12716" b="6495"/>
          <a:stretch/>
        </p:blipFill>
        <p:spPr>
          <a:xfrm>
            <a:off x="6201577" y="3881799"/>
            <a:ext cx="1459152" cy="28500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17002" r="3179" b="19685"/>
          <a:stretch/>
        </p:blipFill>
        <p:spPr>
          <a:xfrm>
            <a:off x="4072611" y="2752088"/>
            <a:ext cx="3197692" cy="19297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10757" r="9538" b="14637"/>
          <a:stretch/>
        </p:blipFill>
        <p:spPr>
          <a:xfrm>
            <a:off x="4041311" y="2720649"/>
            <a:ext cx="2509152" cy="2274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1" t="15757" r="3620" b="13976"/>
          <a:stretch/>
        </p:blipFill>
        <p:spPr>
          <a:xfrm>
            <a:off x="5601577" y="2852936"/>
            <a:ext cx="2659152" cy="21417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2" r="6157"/>
          <a:stretch/>
        </p:blipFill>
        <p:spPr>
          <a:xfrm>
            <a:off x="4572000" y="2087653"/>
            <a:ext cx="2359153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6" r="10833"/>
          <a:stretch/>
        </p:blipFill>
        <p:spPr>
          <a:xfrm>
            <a:off x="5148064" y="3151885"/>
            <a:ext cx="2209152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4" r="10768"/>
          <a:stretch/>
        </p:blipFill>
        <p:spPr>
          <a:xfrm>
            <a:off x="6559979" y="3545920"/>
            <a:ext cx="1950000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6" r="2096"/>
          <a:stretch/>
        </p:blipFill>
        <p:spPr>
          <a:xfrm>
            <a:off x="6205403" y="3543793"/>
            <a:ext cx="2659152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4" t="36024" b="34449"/>
          <a:stretch/>
        </p:blipFill>
        <p:spPr>
          <a:xfrm>
            <a:off x="4343502" y="3219703"/>
            <a:ext cx="2816147" cy="9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5" t="31102" r="9650" b="29528"/>
          <a:stretch/>
        </p:blipFill>
        <p:spPr>
          <a:xfrm>
            <a:off x="4844927" y="3693261"/>
            <a:ext cx="2112168" cy="120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72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503" r="55573" b="18766"/>
          <a:stretch/>
        </p:blipFill>
        <p:spPr>
          <a:xfrm>
            <a:off x="-1" y="3240461"/>
            <a:ext cx="2725507" cy="36000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4265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503" r="55573" b="18766"/>
          <a:stretch/>
        </p:blipFill>
        <p:spPr>
          <a:xfrm>
            <a:off x="-1" y="3240461"/>
            <a:ext cx="2725507" cy="36000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3278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503" r="55573" b="18766"/>
          <a:stretch/>
        </p:blipFill>
        <p:spPr>
          <a:xfrm>
            <a:off x="-1" y="3240461"/>
            <a:ext cx="2725507" cy="360000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8300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38095" y="1221192"/>
            <a:ext cx="7776864" cy="17084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7156" y="141277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2"/>
              </a:rPr>
              <a:t>http://teenvoguefashionuniversity.com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  <a:hlinkClick r:id="rId3"/>
              </a:rPr>
              <a:t>http://www.eddieborgo.com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W </a:t>
            </a:r>
            <a:r>
              <a:rPr lang="en-US" altLang="ko-KR" dirty="0" err="1" smtClean="0">
                <a:solidFill>
                  <a:schemeClr val="bg1"/>
                </a:solidFill>
              </a:rPr>
              <a:t>korea</a:t>
            </a:r>
            <a:r>
              <a:rPr lang="en-US" altLang="ko-KR" dirty="0" smtClean="0">
                <a:solidFill>
                  <a:schemeClr val="bg1"/>
                </a:solidFill>
              </a:rPr>
              <a:t> magazine 2011. 05</a:t>
            </a:r>
            <a:r>
              <a:rPr lang="ko-KR" altLang="en-US" dirty="0" smtClean="0">
                <a:solidFill>
                  <a:schemeClr val="bg1"/>
                </a:solidFill>
              </a:rPr>
              <a:t>월</a:t>
            </a:r>
            <a:r>
              <a:rPr lang="ko-KR" altLang="en-US" dirty="0">
                <a:solidFill>
                  <a:schemeClr val="bg1"/>
                </a:solidFill>
              </a:rPr>
              <a:t>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The Source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55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713" y="1412776"/>
            <a:ext cx="561141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쥬얼리</a:t>
            </a:r>
            <a:r>
              <a:rPr lang="ko-KR" altLang="en-US" dirty="0" smtClean="0">
                <a:solidFill>
                  <a:schemeClr val="bg1"/>
                </a:solidFill>
              </a:rPr>
              <a:t> 디자인에 있어 </a:t>
            </a:r>
            <a:r>
              <a:rPr lang="ko-KR" altLang="en-US" dirty="0" err="1" smtClean="0">
                <a:solidFill>
                  <a:schemeClr val="bg1"/>
                </a:solidFill>
              </a:rPr>
              <a:t>아이코닉한</a:t>
            </a:r>
            <a:r>
              <a:rPr lang="ko-KR" altLang="en-US" dirty="0" smtClean="0">
                <a:solidFill>
                  <a:schemeClr val="bg1"/>
                </a:solidFill>
              </a:rPr>
              <a:t> 성향을 중시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뉴욕 문화 곳곳에 존재하는 서로 다른 감성의 심벌을 창조하려고 노력하는 그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뉴욕의 로큰롤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펄크록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글램록의</a:t>
            </a:r>
            <a:r>
              <a:rPr lang="ko-KR" altLang="en-US" dirty="0" smtClean="0">
                <a:solidFill>
                  <a:schemeClr val="bg1"/>
                </a:solidFill>
              </a:rPr>
              <a:t> 역사 등 하위문화에서 많은 영감을 얻음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하이엔드와</a:t>
            </a:r>
            <a:r>
              <a:rPr lang="ko-KR" altLang="en-US" dirty="0" smtClean="0">
                <a:solidFill>
                  <a:schemeClr val="bg1"/>
                </a:solidFill>
              </a:rPr>
              <a:t> 스트리트아트 결합의 아름다움을 추구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“ </a:t>
            </a:r>
            <a:r>
              <a:rPr lang="ko-KR" altLang="en-US" dirty="0" err="1" smtClean="0">
                <a:solidFill>
                  <a:schemeClr val="bg1"/>
                </a:solidFill>
              </a:rPr>
              <a:t>케네스제이레인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>
                <a:solidFill>
                  <a:schemeClr val="bg1"/>
                </a:solidFill>
              </a:rPr>
              <a:t>나피어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트리피리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사라코벤트리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모네 </a:t>
            </a:r>
            <a:r>
              <a:rPr lang="ko-KR" altLang="en-US" dirty="0">
                <a:solidFill>
                  <a:schemeClr val="bg1"/>
                </a:solidFill>
              </a:rPr>
              <a:t>등 미국에는 위대한 코스튬 </a:t>
            </a:r>
            <a:r>
              <a:rPr lang="ko-KR" altLang="en-US" dirty="0" err="1">
                <a:solidFill>
                  <a:schemeClr val="bg1"/>
                </a:solidFill>
              </a:rPr>
              <a:t>쥬얼리</a:t>
            </a:r>
            <a:r>
              <a:rPr lang="ko-KR" altLang="en-US" dirty="0">
                <a:solidFill>
                  <a:schemeClr val="bg1"/>
                </a:solidFill>
              </a:rPr>
              <a:t> 디자이너들이 있어왔고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그들은 </a:t>
            </a:r>
            <a:r>
              <a:rPr lang="ko-KR" altLang="en-US" dirty="0">
                <a:solidFill>
                  <a:schemeClr val="bg1"/>
                </a:solidFill>
              </a:rPr>
              <a:t>굉장한 헤리티지를 창조해낸 인물들이니까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나는 </a:t>
            </a:r>
            <a:r>
              <a:rPr lang="ko-KR" altLang="en-US" dirty="0">
                <a:solidFill>
                  <a:schemeClr val="bg1"/>
                </a:solidFill>
              </a:rPr>
              <a:t>이들처럼 세월이 흘러도 </a:t>
            </a:r>
            <a:r>
              <a:rPr lang="ko-KR" altLang="en-US" dirty="0" err="1">
                <a:solidFill>
                  <a:schemeClr val="bg1"/>
                </a:solidFill>
              </a:rPr>
              <a:t>변치않는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실질적인 가치를 지니고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</a:rPr>
              <a:t>유서깊은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테크닉과 모던한 감성을 혼합해내는 나의 세대의 </a:t>
            </a:r>
            <a:r>
              <a:rPr lang="ko-KR" altLang="en-US" dirty="0" err="1">
                <a:solidFill>
                  <a:schemeClr val="bg1"/>
                </a:solidFill>
              </a:rPr>
              <a:t>쥬얼리를</a:t>
            </a:r>
            <a:r>
              <a:rPr lang="ko-KR" altLang="en-US" dirty="0">
                <a:solidFill>
                  <a:schemeClr val="bg1"/>
                </a:solidFill>
              </a:rPr>
              <a:t> 만들고 싶다</a:t>
            </a:r>
            <a:r>
              <a:rPr lang="en-US" altLang="ko-KR" dirty="0" smtClean="0">
                <a:solidFill>
                  <a:schemeClr val="bg1"/>
                </a:solidFill>
              </a:rPr>
              <a:t>. “</a:t>
            </a:r>
          </a:p>
          <a:p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1" y="1412776"/>
            <a:ext cx="2834952" cy="39549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52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02714"/>
            <a:ext cx="3038980" cy="4051973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1043607" y="2852936"/>
            <a:ext cx="7056785" cy="1224136"/>
          </a:xfrm>
          <a:prstGeom prst="roundRect">
            <a:avLst>
              <a:gd name="adj" fmla="val 4998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916348" y="3111061"/>
            <a:ext cx="331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A work of art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88639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Cone (2010 S/S)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7359" r="14229" b="23266"/>
          <a:stretch/>
        </p:blipFill>
        <p:spPr>
          <a:xfrm>
            <a:off x="467544" y="1496504"/>
            <a:ext cx="2844565" cy="180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60077" y="3294573"/>
            <a:ext cx="244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Cone studs/bracelet/ring(M)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16956" r="10634" b="17652"/>
          <a:stretch/>
        </p:blipFill>
        <p:spPr>
          <a:xfrm>
            <a:off x="281316" y="3952074"/>
            <a:ext cx="1914895" cy="180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25026" r="4163" b="26835"/>
          <a:stretch/>
        </p:blipFill>
        <p:spPr>
          <a:xfrm>
            <a:off x="2502852" y="4077072"/>
            <a:ext cx="4563454" cy="15500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3" t="7496" r="7039" b="22247"/>
          <a:stretch/>
        </p:blipFill>
        <p:spPr>
          <a:xfrm>
            <a:off x="3995936" y="1496504"/>
            <a:ext cx="1808065" cy="180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3409745" y="1188727"/>
            <a:ext cx="298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Multi studded white denim cuff(W)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8" t="36690" r="39175" b="13084"/>
          <a:stretch/>
        </p:blipFill>
        <p:spPr>
          <a:xfrm>
            <a:off x="7251851" y="3725114"/>
            <a:ext cx="1587731" cy="23920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7239850" y="611715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Cone pendant(M)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0" t="33331" r="16167" b="31760"/>
          <a:stretch/>
        </p:blipFill>
        <p:spPr>
          <a:xfrm>
            <a:off x="6491766" y="1496504"/>
            <a:ext cx="2079530" cy="180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56986" y="5758449"/>
            <a:ext cx="244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Gemstone cone bracelet(W)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296504"/>
            <a:ext cx="271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bg1"/>
                </a:solidFill>
              </a:rPr>
              <a:t>Gemsone</a:t>
            </a:r>
            <a:r>
              <a:rPr lang="en-US" altLang="ko-KR" sz="1400" dirty="0" smtClean="0">
                <a:solidFill>
                  <a:schemeClr val="bg1"/>
                </a:solidFill>
              </a:rPr>
              <a:t> cone drop earring(W)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0487" y="5661248"/>
            <a:ext cx="173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Chainmail collar(W)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88639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Cone (2010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t="36630" r="23037" b="35504"/>
          <a:stretch/>
        </p:blipFill>
        <p:spPr>
          <a:xfrm>
            <a:off x="6449056" y="4670387"/>
            <a:ext cx="2533367" cy="8970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0" b="35504"/>
          <a:stretch/>
        </p:blipFill>
        <p:spPr>
          <a:xfrm>
            <a:off x="155429" y="4712209"/>
            <a:ext cx="4518643" cy="8133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22910" r="17139" b="25544"/>
          <a:stretch/>
        </p:blipFill>
        <p:spPr>
          <a:xfrm>
            <a:off x="5724128" y="2014767"/>
            <a:ext cx="3088512" cy="15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26630" r="31744" b="28152"/>
          <a:stretch/>
        </p:blipFill>
        <p:spPr>
          <a:xfrm>
            <a:off x="3138797" y="1955865"/>
            <a:ext cx="2146326" cy="16658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4" t="16196" r="6746" b="10760"/>
          <a:stretch/>
        </p:blipFill>
        <p:spPr>
          <a:xfrm>
            <a:off x="277634" y="1824774"/>
            <a:ext cx="2325105" cy="18916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8" t="28864" r="36962" b="23136"/>
          <a:stretch/>
        </p:blipFill>
        <p:spPr>
          <a:xfrm>
            <a:off x="4885465" y="4293096"/>
            <a:ext cx="1336427" cy="154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40086" y="37378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radial cone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54475" y="3562495"/>
            <a:ext cx="1627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pave cone choker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4144" y="5567417"/>
            <a:ext cx="13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two cone cuff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305909" y="5595946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cone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70704" y="3621670"/>
            <a:ext cx="1682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bullseye</a:t>
            </a:r>
            <a:r>
              <a:rPr lang="en-US" altLang="ko-KR" sz="1400" dirty="0">
                <a:solidFill>
                  <a:schemeClr val="bg1"/>
                </a:solidFill>
              </a:rPr>
              <a:t> cone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96153" y="5838647"/>
            <a:ext cx="14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pave cone ring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188639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 smtClean="0">
                <a:solidFill>
                  <a:schemeClr val="bg1"/>
                </a:solidFill>
              </a:rPr>
              <a:t>대표 작품</a:t>
            </a:r>
            <a:endParaRPr lang="en-US" altLang="ko-KR" sz="4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Cone (2011 S/S, F/W)</a:t>
            </a:r>
            <a:r>
              <a:rPr lang="ko-KR" altLang="en-US" sz="2000" dirty="0" smtClean="0">
                <a:solidFill>
                  <a:schemeClr val="bg1"/>
                </a:solidFill>
              </a:rPr>
              <a:t>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7065" r="4500" b="6848"/>
          <a:stretch/>
        </p:blipFill>
        <p:spPr>
          <a:xfrm>
            <a:off x="5936985" y="1412776"/>
            <a:ext cx="2128235" cy="1584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31848" r="10679" b="26848"/>
          <a:stretch/>
        </p:blipFill>
        <p:spPr>
          <a:xfrm>
            <a:off x="827584" y="1555674"/>
            <a:ext cx="3816424" cy="12983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 b="21913"/>
          <a:stretch/>
        </p:blipFill>
        <p:spPr>
          <a:xfrm>
            <a:off x="3453123" y="3676424"/>
            <a:ext cx="2381770" cy="15852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1179" r="3714" b="19020"/>
          <a:stretch/>
        </p:blipFill>
        <p:spPr>
          <a:xfrm>
            <a:off x="412454" y="3717030"/>
            <a:ext cx="2417396" cy="1503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3" b="23409"/>
          <a:stretch/>
        </p:blipFill>
        <p:spPr>
          <a:xfrm>
            <a:off x="6516216" y="3592065"/>
            <a:ext cx="2234620" cy="17539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직사각형 1"/>
          <p:cNvSpPr/>
          <p:nvPr/>
        </p:nvSpPr>
        <p:spPr>
          <a:xfrm>
            <a:off x="4885995" y="2944621"/>
            <a:ext cx="4230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dome ring, leather dome bracelet, dome pendant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83769" y="2825113"/>
            <a:ext cx="195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pierced cone earrings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196430"/>
            <a:ext cx="342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four layer matte emerald cone bracelet,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four </a:t>
            </a:r>
            <a:r>
              <a:rPr lang="en-US" altLang="ko-KR" sz="1400" dirty="0">
                <a:solidFill>
                  <a:schemeClr val="bg1"/>
                </a:solidFill>
              </a:rPr>
              <a:t>moss agate cone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3848" y="5276468"/>
            <a:ext cx="29975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jet pave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emerald </a:t>
            </a:r>
            <a:r>
              <a:rPr lang="en-US" altLang="ko-KR" sz="1400" dirty="0">
                <a:solidFill>
                  <a:schemeClr val="bg1"/>
                </a:solidFill>
              </a:rPr>
              <a:t>pave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opal </a:t>
            </a:r>
            <a:r>
              <a:rPr lang="en-US" altLang="ko-KR" sz="1400" dirty="0">
                <a:solidFill>
                  <a:schemeClr val="bg1"/>
                </a:solidFill>
              </a:rPr>
              <a:t>pave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ruby-gold </a:t>
            </a:r>
            <a:r>
              <a:rPr lang="en-US" altLang="ko-KR" sz="1400" dirty="0">
                <a:solidFill>
                  <a:schemeClr val="bg1"/>
                </a:solidFill>
              </a:rPr>
              <a:t>pave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ruby-gunmetal </a:t>
            </a:r>
            <a:r>
              <a:rPr lang="en-US" altLang="ko-KR" sz="1400" dirty="0">
                <a:solidFill>
                  <a:schemeClr val="bg1"/>
                </a:solidFill>
              </a:rPr>
              <a:t>pave cone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99386" y="5207827"/>
            <a:ext cx="27295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matte emerald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moss </a:t>
            </a:r>
            <a:r>
              <a:rPr lang="en-US" altLang="ko-KR" sz="1400" dirty="0">
                <a:solidFill>
                  <a:schemeClr val="bg1"/>
                </a:solidFill>
              </a:rPr>
              <a:t>agate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swirled </a:t>
            </a:r>
            <a:r>
              <a:rPr lang="en-US" altLang="ko-KR" sz="1400" dirty="0">
                <a:solidFill>
                  <a:schemeClr val="bg1"/>
                </a:solidFill>
              </a:rPr>
              <a:t>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err="1" smtClean="0">
                <a:solidFill>
                  <a:schemeClr val="bg1"/>
                </a:solidFill>
              </a:rPr>
              <a:t>dalmatine</a:t>
            </a:r>
            <a:r>
              <a:rPr lang="en-US" altLang="ko-KR" sz="1400" dirty="0" smtClean="0">
                <a:solidFill>
                  <a:schemeClr val="bg1"/>
                </a:solidFill>
              </a:rPr>
              <a:t> </a:t>
            </a:r>
            <a:r>
              <a:rPr lang="en-US" altLang="ko-KR" sz="1400" dirty="0">
                <a:solidFill>
                  <a:schemeClr val="bg1"/>
                </a:solidFill>
              </a:rPr>
              <a:t>jasper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matte </a:t>
            </a:r>
            <a:r>
              <a:rPr lang="en-US" altLang="ko-KR" sz="1400" dirty="0">
                <a:solidFill>
                  <a:schemeClr val="bg1"/>
                </a:solidFill>
              </a:rPr>
              <a:t>aqua cone </a:t>
            </a:r>
            <a:r>
              <a:rPr lang="en-US" altLang="ko-KR" sz="1400" dirty="0" smtClean="0">
                <a:solidFill>
                  <a:schemeClr val="bg1"/>
                </a:solidFill>
              </a:rPr>
              <a:t>bracelet,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matte </a:t>
            </a:r>
            <a:r>
              <a:rPr lang="en-US" altLang="ko-KR" sz="1400" dirty="0">
                <a:solidFill>
                  <a:schemeClr val="bg1"/>
                </a:solidFill>
              </a:rPr>
              <a:t>onyx cone bracelet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520</Words>
  <Application>Microsoft Office PowerPoint</Application>
  <PresentationFormat>화면 슬라이드 쇼(4:3)</PresentationFormat>
  <Paragraphs>105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</dc:creator>
  <cp:lastModifiedBy>AL</cp:lastModifiedBy>
  <cp:revision>96</cp:revision>
  <dcterms:created xsi:type="dcterms:W3CDTF">2011-08-06T07:41:24Z</dcterms:created>
  <dcterms:modified xsi:type="dcterms:W3CDTF">2011-09-26T16:37:27Z</dcterms:modified>
</cp:coreProperties>
</file>