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2"/>
    <p:restoredTop sz="94863"/>
  </p:normalViewPr>
  <p:slideViewPr>
    <p:cSldViewPr>
      <p:cViewPr>
        <p:scale>
          <a:sx n="103" d="100"/>
          <a:sy n="103" d="100"/>
        </p:scale>
        <p:origin x="-96" y="-102"/>
      </p:cViewPr>
      <p:guideLst>
        <p:guide orient="horz" pos="2158"/>
        <p:guide pos="2878"/>
      </p:guideLst>
    </p:cSldViewPr>
  </p:slideViewPr>
  <p:outlineViewPr>
    <p:cViewPr>
      <p:scale>
        <a:sx n="33" d="100"/>
        <a:sy n="33" d="100"/>
      </p:scale>
      <p:origin x="12" y="5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본문" type="tx" preserve="1">
  <p:cSld name="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본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8D7A7C4-C82A-4D21-9AB0-F0C5A1D3EF09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3374AF9-C53A-4CB1-86E2-316BC62232CA}" type="datetimeFigureOut">
              <a:rPr lang="ko-KR" altLang="en-US"/>
              <a:pPr lvl="0"/>
              <a:t>2011-11-30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9B58EDE-22E5-4964-A58F-73137A710B4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292080" y="738088"/>
            <a:ext cx="3528392" cy="5067175"/>
          </a:xfrm>
          <a:prstGeom prst="ellipse">
            <a:avLst/>
          </a:prstGeom>
          <a:ln w="889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4" name="직사각형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688632"/>
          </a:xfrm>
        </p:spPr>
        <p:txBody>
          <a:bodyPr/>
          <a:lstStyle/>
          <a:p>
            <a:r>
              <a:rPr lang="ko-KR" altLang="en-US" sz="5800" dirty="0" err="1">
                <a:solidFill>
                  <a:schemeClr val="tx1"/>
                </a:solidFill>
                <a:latin typeface="MD아트체"/>
                <a:ea typeface="MD아트체"/>
                <a:cs typeface="한컴바탕"/>
                <a:sym typeface="한컴바탕"/>
              </a:rPr>
              <a:t>데미안</a:t>
            </a:r>
            <a:r>
              <a:rPr lang="ko-KR" altLang="en-US" sz="5800" dirty="0">
                <a:solidFill>
                  <a:schemeClr val="tx1"/>
                </a:solidFill>
                <a:latin typeface="MD아트체"/>
                <a:ea typeface="MD아트체"/>
                <a:cs typeface="한컴바탕"/>
                <a:sym typeface="한컴바탕"/>
              </a:rPr>
              <a:t>(</a:t>
            </a:r>
            <a:r>
              <a:rPr lang="en-US" altLang="ko-KR" sz="5800" dirty="0" err="1">
                <a:solidFill>
                  <a:schemeClr val="tx1"/>
                </a:solidFill>
                <a:latin typeface="MD아트체"/>
                <a:ea typeface="MD아트체"/>
                <a:cs typeface="한컴바탕"/>
                <a:sym typeface="한컴바탕"/>
              </a:rPr>
              <a:t>Dem</a:t>
            </a:r>
            <a:r>
              <a:rPr lang="en-US" altLang="ko-KR" sz="5800" dirty="0" err="1">
                <a:solidFill>
                  <a:srgbClr val="000000"/>
                </a:solidFill>
                <a:latin typeface="MD아트체"/>
                <a:ea typeface="MD아트체"/>
                <a:cs typeface="한컴바탕"/>
                <a:sym typeface="한컴바탕"/>
              </a:rPr>
              <a:t>ian</a:t>
            </a:r>
            <a:r>
              <a:rPr lang="ko-KR" altLang="en-US" sz="5800" dirty="0">
                <a:solidFill>
                  <a:srgbClr val="000000"/>
                </a:solidFill>
                <a:latin typeface="MD아트체"/>
                <a:ea typeface="MD아트체"/>
                <a:cs typeface="한컴바탕"/>
                <a:sym typeface="한컴바탕"/>
              </a:rPr>
              <a:t>)</a:t>
            </a:r>
          </a:p>
          <a:p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pPr algn="r"/>
            <a:endParaRPr lang="ko-KR" altLang="en-US" sz="3500" dirty="0">
              <a:latin typeface="MD아트체"/>
              <a:ea typeface="MD아트체"/>
              <a:cs typeface="한컴바탕"/>
              <a:sym typeface="한컴바탕"/>
            </a:endParaRPr>
          </a:p>
          <a:p>
            <a:pPr algn="r"/>
            <a:r>
              <a:rPr lang="en-US" altLang="ko-KR" sz="3500" dirty="0">
                <a:latin typeface="MD아트체"/>
                <a:ea typeface="MD아트체"/>
                <a:cs typeface="한컴바탕"/>
                <a:sym typeface="한컴바탕"/>
              </a:rPr>
              <a:t>written by. </a:t>
            </a:r>
            <a:r>
              <a:rPr lang="ko-KR" altLang="en-US" sz="3500" dirty="0" err="1">
                <a:latin typeface="MD아트체"/>
                <a:ea typeface="MD아트체"/>
                <a:cs typeface="한컴바탕"/>
                <a:sym typeface="한컴바탕"/>
              </a:rPr>
              <a:t>헤르만</a:t>
            </a:r>
            <a:r>
              <a:rPr lang="ko-KR" altLang="en-US" sz="3500" dirty="0">
                <a:latin typeface="MD아트체"/>
                <a:ea typeface="MD아트체"/>
                <a:cs typeface="한컴바탕"/>
                <a:sym typeface="한컴바탕"/>
              </a:rPr>
              <a:t> 헤세</a:t>
            </a:r>
          </a:p>
          <a:p>
            <a:pPr algn="r"/>
            <a:endParaRPr lang="ko-KR" altLang="en-US" sz="2000" dirty="0">
              <a:latin typeface="MD아트체"/>
              <a:ea typeface="MD아트체"/>
              <a:cs typeface="한컴바탕"/>
              <a:sym typeface="한컴바탕"/>
            </a:endParaRPr>
          </a:p>
          <a:p>
            <a:pPr algn="r"/>
            <a:r>
              <a:rPr lang="ko-KR" altLang="en-US" sz="2000" dirty="0" err="1">
                <a:latin typeface="MD아트체"/>
                <a:ea typeface="MD아트체"/>
                <a:cs typeface="한컴바탕"/>
                <a:sym typeface="한컴바탕"/>
              </a:rPr>
              <a:t>이형창</a:t>
            </a:r>
            <a:r>
              <a:rPr lang="ko-KR" altLang="en-US" sz="2000" dirty="0">
                <a:latin typeface="MD아트체"/>
                <a:ea typeface="MD아트체"/>
                <a:cs typeface="한컴바탕"/>
                <a:sym typeface="한컴바탕"/>
              </a:rPr>
              <a:t>, 조은지, 김재혁, 김동호, 최용준, 김민이, </a:t>
            </a:r>
            <a:r>
              <a:rPr lang="ko-KR" altLang="en-US" sz="2000" dirty="0" smtClean="0">
                <a:latin typeface="MD아트체"/>
                <a:ea typeface="MD아트체"/>
                <a:cs typeface="한컴바탕"/>
                <a:sym typeface="한컴바탕"/>
              </a:rPr>
              <a:t>신희선, </a:t>
            </a:r>
            <a:r>
              <a:rPr lang="ko-KR" altLang="en-US" sz="2000" dirty="0">
                <a:latin typeface="MD아트체"/>
                <a:ea typeface="MD아트체"/>
                <a:cs typeface="한컴바탕"/>
                <a:sym typeface="한컴바탕"/>
              </a:rPr>
              <a:t>윤승준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803280"/>
            <a:ext cx="3672408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직사각형 1"/>
          <p:cNvSpPr/>
          <p:nvPr/>
        </p:nvSpPr>
        <p:spPr>
          <a:xfrm>
            <a:off x="467544" y="1249009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buFont typeface="Wingdings"/>
              <a:buChar char="u"/>
            </a:pPr>
            <a:r>
              <a:rPr lang="en-US" altLang="ko-KR" sz="2000" dirty="0">
                <a:latin typeface="MD아트체"/>
                <a:ea typeface="MD아트체"/>
              </a:rPr>
              <a:t>"</a:t>
            </a:r>
            <a:r>
              <a:rPr lang="ko-KR" altLang="en-US" sz="2000" dirty="0">
                <a:latin typeface="MD아트체"/>
                <a:ea typeface="MD아트체"/>
              </a:rPr>
              <a:t>새는 알에서 나오려고 투쟁한다</a:t>
            </a:r>
            <a:r>
              <a:rPr lang="en-US" altLang="ko-KR" sz="2000" dirty="0">
                <a:latin typeface="MD아트체"/>
                <a:ea typeface="MD아트체"/>
              </a:rPr>
              <a:t>. </a:t>
            </a:r>
            <a:r>
              <a:rPr lang="ko-KR" altLang="en-US" sz="2000" dirty="0">
                <a:latin typeface="MD아트체"/>
                <a:ea typeface="MD아트체"/>
              </a:rPr>
              <a:t>알은 세계다</a:t>
            </a:r>
            <a:r>
              <a:rPr lang="en-US" altLang="ko-KR" sz="2000" dirty="0">
                <a:latin typeface="MD아트체"/>
                <a:ea typeface="MD아트체"/>
              </a:rPr>
              <a:t>. </a:t>
            </a:r>
            <a:r>
              <a:rPr lang="ko-KR" altLang="en-US" sz="2000" dirty="0">
                <a:latin typeface="MD아트체"/>
                <a:ea typeface="MD아트체"/>
              </a:rPr>
              <a:t>태어나려는 자는 하나의 세계를 깨뜨려야 한다</a:t>
            </a:r>
            <a:r>
              <a:rPr lang="en-US" altLang="ko-KR" sz="2000" dirty="0">
                <a:latin typeface="MD아트체"/>
                <a:ea typeface="MD아트체"/>
              </a:rPr>
              <a:t>. </a:t>
            </a:r>
            <a:r>
              <a:rPr lang="ko-KR" altLang="en-US" sz="2000" dirty="0">
                <a:latin typeface="MD아트체"/>
                <a:ea typeface="MD아트체"/>
              </a:rPr>
              <a:t>새는 신에게로 날아 간다</a:t>
            </a:r>
            <a:r>
              <a:rPr lang="en-US" altLang="ko-KR" sz="2000" dirty="0">
                <a:latin typeface="MD아트체"/>
                <a:ea typeface="MD아트체"/>
              </a:rPr>
              <a:t>. </a:t>
            </a:r>
            <a:r>
              <a:rPr lang="ko-KR" altLang="en-US" sz="2000" dirty="0">
                <a:latin typeface="MD아트체"/>
                <a:ea typeface="MD아트체"/>
              </a:rPr>
              <a:t>신의 이름은 </a:t>
            </a:r>
            <a:r>
              <a:rPr lang="ko-KR" altLang="en-US" sz="2000" dirty="0" err="1">
                <a:latin typeface="MD아트체"/>
                <a:ea typeface="MD아트체"/>
              </a:rPr>
              <a:t>아프락사스다</a:t>
            </a:r>
            <a:r>
              <a:rPr lang="en-US" altLang="ko-KR" sz="2000" dirty="0">
                <a:latin typeface="MD아트체"/>
                <a:ea typeface="MD아트체"/>
              </a:rPr>
              <a:t>.“</a:t>
            </a:r>
          </a:p>
          <a:p>
            <a:pPr lvl="1">
              <a:lnSpc>
                <a:spcPct val="140000"/>
              </a:lnSpc>
              <a:buNone/>
            </a:pPr>
            <a:r>
              <a:rPr lang="ko-KR" altLang="en-US" sz="1600" dirty="0"/>
              <a:t>알을 깨는 행위는 인생에서 자기 실현을 위해 꼭 해야 할 행위이다.</a:t>
            </a:r>
            <a:r>
              <a:rPr lang="en-US" altLang="ko-KR" sz="1600" dirty="0"/>
              <a:t> </a:t>
            </a:r>
            <a:r>
              <a:rPr lang="ko-KR" altLang="en-US" sz="1600" dirty="0"/>
              <a:t>알 껍질은 어린 생명을 </a:t>
            </a:r>
            <a:r>
              <a:rPr lang="ko-KR" altLang="en-US" sz="1600" dirty="0" smtClean="0"/>
              <a:t>위해 </a:t>
            </a:r>
            <a:r>
              <a:rPr lang="ko-KR" altLang="en-US" sz="1600" dirty="0"/>
              <a:t>처음에는 깨져서는 안 되는 꼭 필요한 것이다</a:t>
            </a:r>
            <a:r>
              <a:rPr lang="en-US" altLang="ko-KR" sz="1600" dirty="0"/>
              <a:t>.</a:t>
            </a:r>
            <a:r>
              <a:rPr lang="ko-KR" altLang="en-US" sz="1600" dirty="0"/>
              <a:t> 영양분이</a:t>
            </a:r>
            <a:r>
              <a:rPr lang="en-US" altLang="ko-KR" sz="1600" dirty="0"/>
              <a:t> </a:t>
            </a:r>
            <a:r>
              <a:rPr lang="ko-KR" altLang="en-US" sz="1600" dirty="0" err="1"/>
              <a:t>그속에</a:t>
            </a:r>
            <a:r>
              <a:rPr lang="ko-KR" altLang="en-US" sz="1600" dirty="0"/>
              <a:t> 들어 있고</a:t>
            </a:r>
            <a:r>
              <a:rPr lang="en-US" altLang="ko-KR" sz="1600" dirty="0"/>
              <a:t>, </a:t>
            </a:r>
            <a:r>
              <a:rPr lang="ko-KR" altLang="en-US" sz="1600" dirty="0"/>
              <a:t>추위와 </a:t>
            </a:r>
            <a:r>
              <a:rPr lang="ko-KR" altLang="en-US" sz="1600" dirty="0" smtClean="0"/>
              <a:t>목마름을 </a:t>
            </a:r>
            <a:r>
              <a:rPr lang="ko-KR" altLang="en-US" sz="1600" dirty="0"/>
              <a:t>막아 주는 포근한 안식처이다</a:t>
            </a:r>
            <a:r>
              <a:rPr lang="en-US" altLang="ko-KR" sz="1600" dirty="0"/>
              <a:t>. </a:t>
            </a:r>
            <a:r>
              <a:rPr lang="ko-KR" altLang="en-US" sz="1600" dirty="0"/>
              <a:t>그러나 언제나 어머니 </a:t>
            </a:r>
            <a:r>
              <a:rPr lang="ko-KR" altLang="en-US" sz="1600" dirty="0">
                <a:solidFill>
                  <a:srgbClr val="FF0000"/>
                </a:solidFill>
              </a:rPr>
              <a:t>보호</a:t>
            </a:r>
            <a:r>
              <a:rPr lang="ko-KR" altLang="en-US" sz="1600" dirty="0"/>
              <a:t> 아래 있을 수</a:t>
            </a:r>
            <a:r>
              <a:rPr lang="en-US" altLang="ko-KR" sz="1600" dirty="0"/>
              <a:t> </a:t>
            </a:r>
            <a:r>
              <a:rPr lang="ko-KR" altLang="en-US" sz="1600" dirty="0"/>
              <a:t>없듯이</a:t>
            </a:r>
            <a:r>
              <a:rPr lang="en-US" altLang="ko-KR" sz="1600" dirty="0"/>
              <a:t>,  </a:t>
            </a:r>
            <a:r>
              <a:rPr lang="ko-KR" altLang="en-US" sz="1600" dirty="0"/>
              <a:t>자아 </a:t>
            </a:r>
            <a:r>
              <a:rPr lang="ko-KR" altLang="en-US" sz="1600" dirty="0" smtClean="0"/>
              <a:t>실현을 </a:t>
            </a:r>
            <a:r>
              <a:rPr lang="ko-KR" altLang="en-US" sz="1600" dirty="0"/>
              <a:t>위해서는 그의 부모</a:t>
            </a:r>
            <a:r>
              <a:rPr lang="en-US" altLang="ko-KR" sz="1600" dirty="0"/>
              <a:t>, </a:t>
            </a:r>
            <a:r>
              <a:rPr lang="ko-KR" altLang="en-US" sz="1600" dirty="0"/>
              <a:t>선생</a:t>
            </a:r>
            <a:r>
              <a:rPr lang="en-US" altLang="ko-KR" sz="1600" dirty="0"/>
              <a:t>, </a:t>
            </a:r>
            <a:r>
              <a:rPr lang="ko-KR" altLang="en-US" sz="1600" dirty="0"/>
              <a:t>그리고 모든 관습</a:t>
            </a:r>
            <a:r>
              <a:rPr lang="ko-KR" altLang="en-US" sz="1600" dirty="0">
                <a:solidFill>
                  <a:srgbClr val="FF0000"/>
                </a:solidFill>
              </a:rPr>
              <a:t>까지도</a:t>
            </a:r>
            <a:r>
              <a:rPr lang="ko-KR" altLang="en-US" sz="1600" dirty="0"/>
              <a:t> 깨고 스스로 일어서야 한다</a:t>
            </a:r>
            <a:r>
              <a:rPr lang="en-US" altLang="ko-KR" sz="1600" dirty="0"/>
              <a:t>.</a:t>
            </a:r>
            <a:r>
              <a:rPr lang="en-US" altLang="ko-KR" sz="1400" dirty="0"/>
              <a:t> </a:t>
            </a:r>
            <a:endParaRPr lang="en-US" altLang="ko-KR" sz="1400" dirty="0"/>
          </a:p>
        </p:txBody>
      </p:sp>
      <p:sp>
        <p:nvSpPr>
          <p:cNvPr id="3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 dirty="0">
                <a:solidFill>
                  <a:srgbClr val="000000"/>
                </a:solidFill>
                <a:latin typeface="MD아트체"/>
                <a:ea typeface="MD아트체"/>
              </a:rPr>
              <a:t>중요한 단어 및 구절</a:t>
            </a:r>
          </a:p>
        </p:txBody>
      </p:sp>
    </p:spTree>
    <p:extLst>
      <p:ext uri="{BB962C8B-B14F-4D97-AF65-F5344CB8AC3E}">
        <p14:creationId xmlns:p14="http://schemas.microsoft.com/office/powerpoint/2010/main" val="376604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1800"/>
          </a:p>
          <a:p>
            <a:pPr>
              <a:buNone/>
            </a:pPr>
            <a:endParaRPr lang="ko-KR" altLang="en-US" sz="2000"/>
          </a:p>
        </p:txBody>
      </p:sp>
      <p:sp>
        <p:nvSpPr>
          <p:cNvPr id="5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rgbClr val="000000"/>
                </a:solidFill>
                <a:latin typeface="MD아트체"/>
                <a:ea typeface="MD아트체"/>
              </a:rPr>
              <a:t>생각할거리 및 토론</a:t>
            </a:r>
          </a:p>
        </p:txBody>
      </p:sp>
      <p:sp>
        <p:nvSpPr>
          <p:cNvPr id="6" name="직사각형 5"/>
          <p:cNvSpPr txBox="1"/>
          <p:nvPr/>
        </p:nvSpPr>
        <p:spPr>
          <a:xfrm>
            <a:off x="971600" y="1412775"/>
            <a:ext cx="7200800" cy="634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300">
                <a:latin typeface="MD아트체"/>
                <a:ea typeface="MD아트체"/>
              </a:rPr>
              <a:t>1. 싱클레어에게 있어 데미안은 인도자와 같은 존재인데, 나에게 있어서 그런 존재가 있나요?</a:t>
            </a:r>
          </a:p>
          <a:p>
            <a:endParaRPr lang="ko-KR" altLang="en-US" sz="2300">
              <a:latin typeface="MD아트체"/>
              <a:ea typeface="MD아트체"/>
            </a:endParaRPr>
          </a:p>
          <a:p>
            <a:endParaRPr lang="ko-KR" altLang="en-US" sz="2300">
              <a:latin typeface="MD아트체"/>
              <a:ea typeface="MD아트체"/>
            </a:endParaRPr>
          </a:p>
          <a:p>
            <a:endParaRPr lang="ko-KR" altLang="en-US" sz="2300">
              <a:latin typeface="MD아트체"/>
              <a:ea typeface="MD아트체"/>
            </a:endParaRPr>
          </a:p>
          <a:p>
            <a:r>
              <a:rPr lang="ko-KR" altLang="en-US" sz="2300">
                <a:latin typeface="MD아트체"/>
                <a:ea typeface="MD아트체"/>
              </a:rPr>
              <a:t>2. 책 전반적으로 곱씹어보면 가슴 속에 새길 만한 명언들이 많이 나온다. 자신도 지금까지 살면서 가슴 속에 간직한 명언이 있나요? 가지고 있다면 주로 언제 많이 생각하나요?</a:t>
            </a:r>
          </a:p>
          <a:p>
            <a:endParaRPr lang="ko-KR" altLang="en-US" sz="2300">
              <a:latin typeface="MD아트체"/>
              <a:ea typeface="MD아트체"/>
            </a:endParaRPr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MD아트체"/>
                <a:ea typeface="MD아트체"/>
              </a:rPr>
              <a:t>목차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9000" lnSpcReduction="10000"/>
          </a:bodyPr>
          <a:lstStyle/>
          <a:p>
            <a:pPr marL="180022" lvl="0" indent="-180022">
              <a:buNone/>
            </a:pPr>
            <a:r>
              <a:rPr lang="ko-KR" altLang="en-US" sz="2976">
                <a:latin typeface="MD아트체"/>
                <a:ea typeface="MD아트체"/>
              </a:rPr>
              <a:t>1. 작가에 대하여</a:t>
            </a:r>
          </a:p>
          <a:p>
            <a:pPr marL="180022" lvl="0" indent="-180022"/>
            <a:endParaRPr lang="ko-KR" altLang="en-US" sz="2976">
              <a:latin typeface="MD아트체"/>
              <a:ea typeface="MD아트체"/>
            </a:endParaRPr>
          </a:p>
          <a:p>
            <a:pPr marL="180022" lvl="0" indent="-180022">
              <a:buNone/>
            </a:pPr>
            <a:r>
              <a:rPr lang="ko-KR" altLang="en-US" sz="2976">
                <a:latin typeface="MD아트체"/>
                <a:ea typeface="MD아트체"/>
              </a:rPr>
              <a:t>2. 데미안 등장인물 분석</a:t>
            </a:r>
          </a:p>
          <a:p>
            <a:pPr marL="180022" lvl="0" indent="-180022"/>
            <a:endParaRPr lang="ko-KR" altLang="en-US" sz="2976">
              <a:latin typeface="MD아트체"/>
              <a:ea typeface="MD아트체"/>
            </a:endParaRPr>
          </a:p>
          <a:p>
            <a:pPr marL="180022" lvl="0" indent="-180022">
              <a:buNone/>
            </a:pPr>
            <a:r>
              <a:rPr lang="ko-KR" altLang="en-US" sz="2976">
                <a:latin typeface="MD아트체"/>
                <a:ea typeface="MD아트체"/>
              </a:rPr>
              <a:t>3. 데미안 줄거리</a:t>
            </a:r>
          </a:p>
          <a:p>
            <a:pPr marL="180022" lvl="0" indent="-180022"/>
            <a:endParaRPr lang="ko-KR" altLang="en-US" sz="2976">
              <a:latin typeface="MD아트체"/>
              <a:ea typeface="MD아트체"/>
            </a:endParaRPr>
          </a:p>
          <a:p>
            <a:pPr marL="180022" lvl="0" indent="-180022">
              <a:buNone/>
            </a:pPr>
            <a:r>
              <a:rPr lang="ko-KR" altLang="en-US" sz="2976">
                <a:latin typeface="MD아트체"/>
                <a:ea typeface="MD아트체"/>
              </a:rPr>
              <a:t>4. 데미안 중요한 단어 및 구절</a:t>
            </a:r>
          </a:p>
          <a:p>
            <a:pPr marL="180022" lvl="0" indent="-180022"/>
            <a:endParaRPr lang="en-US" altLang="ko-KR" sz="2976">
              <a:latin typeface="MD아트체"/>
              <a:ea typeface="MD아트체"/>
            </a:endParaRPr>
          </a:p>
          <a:p>
            <a:pPr marL="180022" lvl="0" indent="-180022">
              <a:buNone/>
            </a:pPr>
            <a:r>
              <a:rPr lang="en-US" altLang="ko-KR" sz="2976">
                <a:latin typeface="MD아트체"/>
                <a:ea typeface="MD아트체"/>
              </a:rPr>
              <a:t>5. </a:t>
            </a:r>
            <a:r>
              <a:rPr lang="ko-KR" altLang="en-US" sz="2976">
                <a:latin typeface="MD아트체"/>
                <a:ea typeface="MD아트체"/>
              </a:rPr>
              <a:t>생각 할 거리 및 토론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778098"/>
          </a:xfrm>
        </p:spPr>
        <p:txBody>
          <a:bodyPr/>
          <a:lstStyle/>
          <a:p>
            <a:r>
              <a:rPr lang="ko-KR" altLang="en-US">
                <a:latin typeface="MD아트체"/>
                <a:ea typeface="MD아트체"/>
              </a:rPr>
              <a:t>작가에 대하여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8330"/>
          </a:bodyPr>
          <a:lstStyle/>
          <a:p>
            <a:pPr lvl="0">
              <a:lnSpc>
                <a:spcPct val="80000"/>
              </a:lnSpc>
              <a:buNone/>
            </a:pPr>
            <a:r>
              <a:rPr lang="ko-KR" altLang="en-US" sz="2520">
                <a:latin typeface="MD아트체"/>
                <a:ea typeface="MD아트체"/>
              </a:rPr>
              <a:t> 1.작가 및 작품 연보</a:t>
            </a:r>
          </a:p>
          <a:p>
            <a:pPr>
              <a:lnSpc>
                <a:spcPct val="140000"/>
              </a:lnSpc>
              <a:buNone/>
            </a:pPr>
            <a:r>
              <a:rPr lang="ko-KR" altLang="en-US" sz="1320">
                <a:latin typeface="바탕체"/>
                <a:ea typeface="바탕체"/>
              </a:rPr>
              <a:t>    </a:t>
            </a:r>
            <a:r>
              <a:rPr lang="ko-KR" altLang="en-US" sz="1679">
                <a:latin typeface="바탕체"/>
                <a:ea typeface="바탕체"/>
              </a:rPr>
              <a:t>  </a:t>
            </a:r>
            <a:r>
              <a:rPr lang="en-US" altLang="ko-KR" sz="1679">
                <a:latin typeface="바탕체"/>
                <a:ea typeface="바탕체"/>
              </a:rPr>
              <a:t>1877</a:t>
            </a:r>
            <a:r>
              <a:rPr lang="ko-KR" altLang="en-US" sz="1679">
                <a:latin typeface="바탕체"/>
                <a:ea typeface="바탕체"/>
              </a:rPr>
              <a:t>년  독일 출생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1892</a:t>
            </a:r>
            <a:r>
              <a:rPr lang="ko-KR" altLang="en-US" sz="1679">
                <a:latin typeface="바탕체"/>
                <a:ea typeface="바탕체"/>
              </a:rPr>
              <a:t>년  '시인의 되지 못하면 아무것도 되지 않겠다'</a:t>
            </a:r>
            <a:r>
              <a:rPr lang="en-US" altLang="ko-KR" sz="1679">
                <a:latin typeface="바탕체"/>
                <a:ea typeface="바탕체"/>
              </a:rPr>
              <a:t> </a:t>
            </a:r>
            <a:r>
              <a:rPr lang="ko-KR" altLang="en-US" sz="1679">
                <a:latin typeface="바탕체"/>
                <a:ea typeface="바탕체"/>
              </a:rPr>
              <a:t>신학교 중퇴</a:t>
            </a:r>
            <a:r>
              <a:rPr lang="en-US" altLang="ko-KR" sz="1679">
                <a:latin typeface="바탕체"/>
                <a:ea typeface="바탕체"/>
              </a:rPr>
              <a:t>,</a:t>
            </a:r>
            <a:r>
              <a:rPr lang="ko-KR" altLang="en-US" sz="1679">
                <a:latin typeface="바탕체"/>
                <a:ea typeface="바탕체"/>
              </a:rPr>
              <a:t> 자살 기도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1899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</a:t>
            </a:r>
            <a:r>
              <a:rPr lang="ko-KR" altLang="en-US" sz="1679">
                <a:latin typeface="바탕체"/>
                <a:ea typeface="바탕체"/>
              </a:rPr>
              <a:t>낭만의 노래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」와 「한밤중의 한 시간」을 통해 성공적인 문학가로 등단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1906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「수레바퀴 아래서」 발표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1914</a:t>
            </a:r>
            <a:r>
              <a:rPr lang="ko-KR" altLang="en-US" sz="1679">
                <a:latin typeface="바탕체"/>
                <a:ea typeface="바탕체"/>
              </a:rPr>
              <a:t>년  </a:t>
            </a:r>
            <a:r>
              <a:rPr lang="en-US" altLang="ko-KR" sz="1679">
                <a:latin typeface="바탕체"/>
                <a:ea typeface="바탕체"/>
              </a:rPr>
              <a:t>1</a:t>
            </a:r>
            <a:r>
              <a:rPr lang="ko-KR" altLang="en-US" sz="1679">
                <a:latin typeface="바탕체"/>
                <a:ea typeface="바탕체"/>
              </a:rPr>
              <a:t>차 세계대전 발발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1919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「데미안」</a:t>
            </a:r>
            <a:r>
              <a:rPr lang="en-US" altLang="ko-KR" sz="1679">
                <a:solidFill>
                  <a:srgbClr val="000000"/>
                </a:solidFill>
                <a:latin typeface="바탕체"/>
                <a:ea typeface="바탕체"/>
              </a:rPr>
              <a:t>,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「귀향」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1922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「싯다르타」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1927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「황야의 이리」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1930</a:t>
            </a:r>
            <a:r>
              <a:rPr lang="ko-KR" altLang="en-US" sz="1679">
                <a:latin typeface="바탕체"/>
                <a:ea typeface="바탕체"/>
              </a:rPr>
              <a:t>년 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「나르치스와 골드문트」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solidFill>
                  <a:srgbClr val="000000"/>
                </a:solidFill>
                <a:latin typeface="바탕체"/>
                <a:ea typeface="바탕체"/>
              </a:rPr>
              <a:t>     1932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년 「동방순례」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solidFill>
                  <a:srgbClr val="000000"/>
                </a:solidFill>
                <a:latin typeface="바탕체"/>
                <a:ea typeface="바탕체"/>
              </a:rPr>
              <a:t>     1939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년  </a:t>
            </a:r>
            <a:r>
              <a:rPr lang="en-US" altLang="ko-KR" sz="1679">
                <a:solidFill>
                  <a:srgbClr val="000000"/>
                </a:solidFill>
                <a:latin typeface="바탕체"/>
                <a:ea typeface="바탕체"/>
              </a:rPr>
              <a:t>2</a:t>
            </a:r>
            <a:r>
              <a:rPr lang="ko-KR" altLang="en-US" sz="1679">
                <a:solidFill>
                  <a:srgbClr val="000000"/>
                </a:solidFill>
                <a:latin typeface="바탕체"/>
                <a:ea typeface="바탕체"/>
              </a:rPr>
              <a:t>차 세계대전 발발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679">
                <a:latin typeface="바탕체"/>
                <a:ea typeface="바탕체"/>
              </a:rPr>
              <a:t>     1962</a:t>
            </a:r>
            <a:r>
              <a:rPr lang="ko-KR" altLang="en-US" sz="1679">
                <a:latin typeface="바탕체"/>
                <a:ea typeface="바탕체"/>
              </a:rPr>
              <a:t>년  뇌출혈로 사망</a:t>
            </a:r>
          </a:p>
          <a:p>
            <a:pPr>
              <a:lnSpc>
                <a:spcPct val="80000"/>
              </a:lnSpc>
              <a:buNone/>
            </a:pPr>
            <a:endParaRPr lang="en-US" altLang="ko-KR" sz="1679">
              <a:latin typeface="MD아트체"/>
              <a:ea typeface="MD아트체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800700" y="3074665"/>
            <a:ext cx="2731740" cy="2946623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ko-KR" altLang="en-US" sz="3400">
                <a:latin typeface="MD아트체"/>
                <a:ea typeface="MD아트체"/>
              </a:rPr>
              <a:t> 2.문학성향</a:t>
            </a:r>
          </a:p>
          <a:p>
            <a:pPr lvl="1">
              <a:buFont typeface="Wingdings"/>
              <a:buChar char="u"/>
            </a:pPr>
            <a:r>
              <a:rPr lang="ko-KR" altLang="en-US" sz="1900"/>
              <a:t>성장에 대한 묘사</a:t>
            </a:r>
            <a:r>
              <a:rPr lang="en-US" altLang="ko-KR" sz="1900"/>
              <a:t>, </a:t>
            </a:r>
            <a:r>
              <a:rPr lang="ko-KR" altLang="en-US" sz="1900"/>
              <a:t>전통적인 인도주의의 이상 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</a:t>
            </a:r>
            <a:r>
              <a:rPr lang="en-US" altLang="ko-KR" sz="1900"/>
              <a:t>(1946</a:t>
            </a:r>
            <a:r>
              <a:rPr lang="ko-KR" altLang="en-US" sz="1900"/>
              <a:t>년 한림원이 밝힌 노벨 문학상 수여 사유</a:t>
            </a:r>
            <a:r>
              <a:rPr lang="en-US" altLang="ko-KR" sz="1900"/>
              <a:t>)</a:t>
            </a:r>
          </a:p>
          <a:p>
            <a:pPr lvl="0">
              <a:buFont typeface="Wingdings"/>
              <a:buChar char="u"/>
            </a:pPr>
            <a:endParaRPr lang="ko-KR" altLang="en-US" sz="1900"/>
          </a:p>
          <a:p>
            <a:pPr lvl="1">
              <a:buFont typeface="Wingdings"/>
              <a:buChar char="u"/>
            </a:pPr>
            <a:r>
              <a:rPr lang="ko-KR" altLang="en-US" sz="1900"/>
              <a:t>자전적 요소.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작품마다 다른 이름의 등장인물로 자신의 유년기를 다룸. </a:t>
            </a:r>
          </a:p>
          <a:p>
            <a:pPr lvl="1">
              <a:buFont typeface="Wingdings"/>
              <a:buNone/>
            </a:pPr>
            <a:r>
              <a:rPr lang="ko-KR" altLang="en-US" sz="1900">
                <a:solidFill>
                  <a:srgbClr val="000000"/>
                </a:solidFill>
              </a:rPr>
              <a:t>   「데미안」=</a:t>
            </a:r>
            <a:r>
              <a:rPr lang="ko-KR" altLang="en-US" sz="1900"/>
              <a:t>싱클레어</a:t>
            </a:r>
            <a:r>
              <a:rPr lang="en-US" altLang="ko-KR" sz="1900"/>
              <a:t> </a:t>
            </a:r>
          </a:p>
          <a:p>
            <a:pPr lvl="1">
              <a:buFont typeface="Wingdings"/>
              <a:buNone/>
            </a:pPr>
            <a:r>
              <a:rPr lang="ko-KR" altLang="en-US" sz="1900">
                <a:solidFill>
                  <a:srgbClr val="000000"/>
                </a:solidFill>
              </a:rPr>
              <a:t>   「수레바퀴아래서」=한스 기벤라트</a:t>
            </a:r>
          </a:p>
          <a:p>
            <a:pPr lvl="0">
              <a:buFont typeface="Wingdings"/>
              <a:buChar char="u"/>
            </a:pPr>
            <a:endParaRPr lang="ko-KR" altLang="en-US" sz="1900"/>
          </a:p>
          <a:p>
            <a:pPr lvl="1">
              <a:buFont typeface="Wingdings"/>
              <a:buChar char="u"/>
            </a:pPr>
            <a:r>
              <a:rPr lang="ko-KR" altLang="en-US" sz="1900"/>
              <a:t>휴머니즘을 중시</a:t>
            </a:r>
            <a:r>
              <a:rPr lang="en-US" altLang="ko-KR" sz="1900"/>
              <a:t>. 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 섬세한 성격과 뛰어난 두뇌를 가졌던 인물. 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 어린 시절 기대와 관심을 받음. </a:t>
            </a:r>
            <a:r>
              <a:rPr lang="en-US" altLang="ko-KR" sz="1900"/>
              <a:t>but</a:t>
            </a:r>
            <a:r>
              <a:rPr lang="ko-KR" altLang="en-US" sz="1900"/>
              <a:t> 지나친 중압감으로 작용해 상처로 남음</a:t>
            </a:r>
            <a:r>
              <a:rPr lang="en-US" altLang="ko-KR" sz="1900"/>
              <a:t>.</a:t>
            </a:r>
            <a:r>
              <a:rPr lang="ko-KR" altLang="en-US" sz="1900"/>
              <a:t> 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 이 상처와 존재에 대한 고독을 극복하고자 자연과 사회에 화합하는 방법을                        모색. </a:t>
            </a:r>
          </a:p>
          <a:p>
            <a:pPr lvl="1">
              <a:buFont typeface="Wingdings"/>
              <a:buNone/>
            </a:pPr>
            <a:r>
              <a:rPr lang="ko-KR" altLang="en-US" sz="1900"/>
              <a:t>    </a:t>
            </a: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778098"/>
          </a:xfr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chemeClr val="tx1"/>
                </a:solidFill>
                <a:latin typeface="MD아트체"/>
                <a:ea typeface="MD아트체"/>
              </a:rPr>
              <a:t>작가에 대하여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84176"/>
            <a:ext cx="9144000" cy="5013176"/>
          </a:xfrm>
        </p:spPr>
        <p:txBody>
          <a:bodyPr>
            <a:normAutofit fontScale="36030" lnSpcReduction="10000"/>
          </a:bodyPr>
          <a:lstStyle/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싱클레어</a:t>
            </a:r>
          </a:p>
          <a:p>
            <a:pPr lvl="1">
              <a:buFont typeface="Wingdings"/>
              <a:buChar char="u"/>
            </a:pPr>
            <a:endParaRPr lang="ko-KR" altLang="en-US" sz="8061">
              <a:latin typeface="MD아트체"/>
              <a:ea typeface="MD아트체"/>
            </a:endParaRPr>
          </a:p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막스 데미안</a:t>
            </a:r>
          </a:p>
          <a:p>
            <a:pPr lvl="1">
              <a:buFont typeface="Wingdings"/>
              <a:buChar char="u"/>
            </a:pPr>
            <a:endParaRPr lang="ko-KR" altLang="en-US" sz="8061">
              <a:latin typeface="MD아트체"/>
              <a:ea typeface="MD아트체"/>
            </a:endParaRPr>
          </a:p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프란츠 크로머</a:t>
            </a:r>
          </a:p>
          <a:p>
            <a:pPr lvl="1">
              <a:buFont typeface="Wingdings"/>
              <a:buChar char="u"/>
            </a:pPr>
            <a:endParaRPr lang="ko-KR" altLang="en-US" sz="8061">
              <a:latin typeface="MD아트체"/>
              <a:ea typeface="MD아트체"/>
            </a:endParaRPr>
          </a:p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피스토리우스</a:t>
            </a:r>
            <a:r>
              <a:rPr lang="en-US" altLang="ko-KR" sz="8061"/>
              <a:t> </a:t>
            </a:r>
          </a:p>
          <a:p>
            <a:pPr lvl="1">
              <a:buFont typeface="Wingdings"/>
              <a:buChar char="u"/>
            </a:pPr>
            <a:endParaRPr lang="ko-KR" altLang="en-US" sz="8061">
              <a:latin typeface="MD아트체"/>
              <a:ea typeface="MD아트체"/>
            </a:endParaRPr>
          </a:p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크라우어</a:t>
            </a:r>
          </a:p>
          <a:p>
            <a:pPr lvl="1">
              <a:buFont typeface="Wingdings"/>
              <a:buChar char="u"/>
            </a:pPr>
            <a:endParaRPr lang="ko-KR" altLang="en-US" sz="8061">
              <a:latin typeface="MD아트체"/>
              <a:ea typeface="MD아트체"/>
            </a:endParaRPr>
          </a:p>
          <a:p>
            <a:pPr lvl="1">
              <a:buFont typeface="Wingdings"/>
              <a:buChar char="u"/>
            </a:pPr>
            <a:r>
              <a:rPr lang="ko-KR" altLang="en-US" sz="8061">
                <a:latin typeface="MD아트체"/>
                <a:ea typeface="MD아트체"/>
              </a:rPr>
              <a:t>에바부인</a:t>
            </a:r>
            <a:endParaRPr lang="ko-KR" altLang="en-US" sz="8061"/>
          </a:p>
        </p:txBody>
      </p:sp>
      <p:sp>
        <p:nvSpPr>
          <p:cNvPr id="5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rgbClr val="000000"/>
                </a:solidFill>
                <a:latin typeface="MD아트체"/>
                <a:ea typeface="MD아트체"/>
              </a:rPr>
              <a:t>데미안 등장인물 분석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68759"/>
            <a:ext cx="9144000" cy="558924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Wingdings"/>
              <a:buChar char="u"/>
            </a:pPr>
            <a:r>
              <a:rPr lang="ko-KR" altLang="en-US" sz="1700"/>
              <a:t>프란츠 크로머와의 만남</a:t>
            </a:r>
          </a:p>
          <a:p>
            <a:pPr>
              <a:lnSpc>
                <a:spcPct val="140000"/>
              </a:lnSpc>
              <a:buNone/>
            </a:pPr>
            <a:r>
              <a:rPr lang="en-US" altLang="ko-KR" sz="1700"/>
              <a:t>      </a:t>
            </a:r>
            <a:r>
              <a:rPr lang="en-US" altLang="ko-KR" sz="1700">
                <a:solidFill>
                  <a:srgbClr val="000000"/>
                </a:solidFill>
              </a:rPr>
              <a:t>10</a:t>
            </a:r>
            <a:r>
              <a:rPr lang="ko-KR" altLang="en-US" sz="1700">
                <a:solidFill>
                  <a:srgbClr val="000000"/>
                </a:solidFill>
              </a:rPr>
              <a:t>살 짜리 싱클레어의 생활 속에는 밝은 세계와 어두운 세계가</a:t>
            </a:r>
            <a:r>
              <a:rPr lang="en-US" altLang="ko-KR" sz="1700">
                <a:solidFill>
                  <a:srgbClr val="000000"/>
                </a:solidFill>
              </a:rPr>
              <a:t> </a:t>
            </a:r>
            <a:r>
              <a:rPr lang="ko-KR" altLang="en-US" sz="1700">
                <a:solidFill>
                  <a:srgbClr val="000000"/>
                </a:solidFill>
              </a:rPr>
              <a:t>공존해 있다</a:t>
            </a:r>
            <a:r>
              <a:rPr lang="en-US" altLang="ko-KR" sz="1700">
                <a:solidFill>
                  <a:srgbClr val="000000"/>
                </a:solidFill>
              </a:rPr>
              <a:t>. </a:t>
            </a:r>
            <a:r>
              <a:rPr lang="ko-KR" altLang="en-US" sz="1700">
                <a:solidFill>
                  <a:srgbClr val="000000"/>
                </a:solidFill>
              </a:rPr>
              <a:t>집은 따뜻하고 밝은 세계이며</a:t>
            </a:r>
            <a:r>
              <a:rPr lang="en-US" altLang="ko-KR" sz="1700">
                <a:solidFill>
                  <a:srgbClr val="000000"/>
                </a:solidFill>
              </a:rPr>
              <a:t>, </a:t>
            </a:r>
            <a:r>
              <a:rPr lang="ko-KR" altLang="en-US" sz="1700">
                <a:solidFill>
                  <a:srgbClr val="000000"/>
                </a:solidFill>
              </a:rPr>
              <a:t>선의</a:t>
            </a:r>
            <a:r>
              <a:rPr lang="en-US" altLang="ko-KR" sz="1700">
                <a:solidFill>
                  <a:srgbClr val="000000"/>
                </a:solidFill>
              </a:rPr>
              <a:t> </a:t>
            </a:r>
            <a:r>
              <a:rPr lang="ko-KR" altLang="en-US" sz="1700">
                <a:solidFill>
                  <a:srgbClr val="000000"/>
                </a:solidFill>
              </a:rPr>
              <a:t>세계이다</a:t>
            </a:r>
            <a:r>
              <a:rPr lang="en-US" altLang="ko-KR" sz="1700">
                <a:solidFill>
                  <a:srgbClr val="000000"/>
                </a:solidFill>
              </a:rPr>
              <a:t>. </a:t>
            </a:r>
            <a:r>
              <a:rPr lang="ko-KR" altLang="en-US" sz="1700">
                <a:solidFill>
                  <a:srgbClr val="000000"/>
                </a:solidFill>
              </a:rPr>
              <a:t>싱클레어는 프란츠 크로머를 만나게 되면서</a:t>
            </a:r>
            <a:r>
              <a:rPr lang="en-US" altLang="ko-KR" sz="1700">
                <a:solidFill>
                  <a:srgbClr val="000000"/>
                </a:solidFill>
              </a:rPr>
              <a:t> </a:t>
            </a:r>
            <a:r>
              <a:rPr lang="ko-KR" altLang="en-US" sz="1700">
                <a:solidFill>
                  <a:srgbClr val="000000"/>
                </a:solidFill>
              </a:rPr>
              <a:t>어두운</a:t>
            </a:r>
            <a:r>
              <a:rPr lang="en-US" altLang="ko-KR" sz="1700">
                <a:solidFill>
                  <a:srgbClr val="000000"/>
                </a:solidFill>
              </a:rPr>
              <a:t> </a:t>
            </a:r>
            <a:r>
              <a:rPr lang="ko-KR" altLang="en-US" sz="1700">
                <a:solidFill>
                  <a:srgbClr val="000000"/>
                </a:solidFill>
              </a:rPr>
              <a:t>세계에 눈을 뜬다</a:t>
            </a:r>
            <a:r>
              <a:rPr lang="en-US" altLang="ko-KR" sz="1700">
                <a:solidFill>
                  <a:srgbClr val="000000"/>
                </a:solidFill>
              </a:rPr>
              <a:t>. </a:t>
            </a:r>
            <a:r>
              <a:rPr lang="ko-KR" altLang="en-US" sz="1700">
                <a:solidFill>
                  <a:srgbClr val="000000"/>
                </a:solidFill>
              </a:rPr>
              <a:t>싱클레어는 따돌려지지 않게 자신도 나쁜짓을 한적이 있다며 물건을 훔쳤다는 거짓말을 한다</a:t>
            </a:r>
            <a:r>
              <a:rPr lang="en-US" altLang="ko-KR" sz="1700">
                <a:solidFill>
                  <a:srgbClr val="000000"/>
                </a:solidFill>
              </a:rPr>
              <a:t>. </a:t>
            </a:r>
            <a:r>
              <a:rPr lang="ko-KR" altLang="en-US" sz="1700">
                <a:solidFill>
                  <a:srgbClr val="000000"/>
                </a:solidFill>
              </a:rPr>
              <a:t>패거리의 두목격인 크로머는 이것을 무기삼아</a:t>
            </a:r>
            <a:r>
              <a:rPr lang="en-US" altLang="ko-KR" sz="1700">
                <a:solidFill>
                  <a:srgbClr val="000000"/>
                </a:solidFill>
              </a:rPr>
              <a:t>  </a:t>
            </a:r>
            <a:r>
              <a:rPr lang="ko-KR" altLang="en-US" sz="1700">
                <a:solidFill>
                  <a:srgbClr val="000000"/>
                </a:solidFill>
              </a:rPr>
              <a:t>주인공에게서 돈</a:t>
            </a:r>
            <a:r>
              <a:rPr lang="en-US" altLang="ko-KR" sz="1700">
                <a:solidFill>
                  <a:srgbClr val="000000"/>
                </a:solidFill>
              </a:rPr>
              <a:t>, </a:t>
            </a:r>
            <a:r>
              <a:rPr lang="ko-KR" altLang="en-US" sz="1700">
                <a:solidFill>
                  <a:srgbClr val="000000"/>
                </a:solidFill>
              </a:rPr>
              <a:t>음식 등을 빼앗는다</a:t>
            </a:r>
            <a:r>
              <a:rPr lang="en-US" altLang="ko-KR" sz="1700">
                <a:solidFill>
                  <a:srgbClr val="000000"/>
                </a:solidFill>
              </a:rPr>
              <a:t>. </a:t>
            </a:r>
            <a:r>
              <a:rPr lang="ko-KR" altLang="en-US" sz="1700">
                <a:solidFill>
                  <a:srgbClr val="000000"/>
                </a:solidFill>
              </a:rPr>
              <a:t>이에 주인공은 당하기만 한다.</a:t>
            </a:r>
          </a:p>
          <a:p>
            <a:pPr>
              <a:lnSpc>
                <a:spcPct val="140000"/>
              </a:lnSpc>
              <a:buNone/>
            </a:pPr>
            <a:endParaRPr lang="en-US" altLang="ko-KR" sz="1700"/>
          </a:p>
          <a:p>
            <a:pPr>
              <a:lnSpc>
                <a:spcPct val="140000"/>
              </a:lnSpc>
              <a:buFont typeface="Wingdings"/>
              <a:buChar char="u"/>
            </a:pPr>
            <a:r>
              <a:rPr lang="ko-KR" altLang="en-US" sz="1700"/>
              <a:t> 데미안과의 만남</a:t>
            </a:r>
          </a:p>
          <a:p>
            <a:pPr marL="360363" indent="-360363">
              <a:lnSpc>
                <a:spcPct val="140000"/>
              </a:lnSpc>
              <a:buNone/>
            </a:pPr>
            <a:r>
              <a:rPr lang="en-US" altLang="ko-KR" sz="1700"/>
              <a:t>      </a:t>
            </a:r>
            <a:r>
              <a:rPr lang="ko-KR" altLang="en-US" sz="1700"/>
              <a:t>데미안은 싱클레어에게 접근해서 친구가 되려하다가 싱클레어가 크로머에게 협박받는 장면을 목격한다</a:t>
            </a:r>
            <a:r>
              <a:rPr lang="en-US" altLang="ko-KR" sz="1700"/>
              <a:t>. </a:t>
            </a:r>
            <a:r>
              <a:rPr lang="ko-KR" altLang="en-US" sz="1700"/>
              <a:t>데미안은 싱클레어를 구해주고 둘은 친구가 된다.</a:t>
            </a:r>
            <a:r>
              <a:rPr lang="en-US" altLang="ko-KR" sz="1700"/>
              <a:t> </a:t>
            </a:r>
            <a:r>
              <a:rPr lang="ko-KR" altLang="en-US" sz="1700"/>
              <a:t>데미안은 싱클레어가 자신과 비슷한 고민과 생각을 하는 것을 직감한다. 데미안은 싱클레어가 고민하는 것들에 대한 답을 찾을 수 있게</a:t>
            </a:r>
            <a:r>
              <a:rPr lang="en-US" altLang="ko-KR" sz="1700"/>
              <a:t> </a:t>
            </a:r>
            <a:r>
              <a:rPr lang="ko-KR" altLang="en-US" sz="1700"/>
              <a:t>실마리를 던져준다. 학교를 졸업한 후 둘은 각자의 길을 간다.</a:t>
            </a:r>
            <a:r>
              <a:rPr lang="en-US" altLang="ko-KR" sz="1700"/>
              <a:t> </a:t>
            </a:r>
            <a:r>
              <a:rPr lang="ko-KR" altLang="en-US" sz="1700"/>
              <a:t>싱클레어는 다시 어둠과 빛의 세계에서</a:t>
            </a:r>
            <a:r>
              <a:rPr lang="en-US" altLang="ko-KR" sz="1700"/>
              <a:t> </a:t>
            </a:r>
            <a:r>
              <a:rPr lang="ko-KR" altLang="en-US" sz="1700"/>
              <a:t>방황한다</a:t>
            </a:r>
            <a:r>
              <a:rPr lang="en-US" altLang="ko-KR" sz="1700"/>
              <a:t>.</a:t>
            </a:r>
          </a:p>
          <a:p>
            <a:pPr>
              <a:lnSpc>
                <a:spcPct val="140000"/>
              </a:lnSpc>
              <a:buNone/>
            </a:pPr>
            <a:endParaRPr lang="en-US" altLang="ko-KR" sz="1700"/>
          </a:p>
          <a:p>
            <a:pPr>
              <a:lnSpc>
                <a:spcPct val="90000"/>
              </a:lnSpc>
              <a:buNone/>
            </a:pPr>
            <a:endParaRPr lang="en-US" altLang="ko-KR" sz="1700"/>
          </a:p>
        </p:txBody>
      </p:sp>
      <p:sp>
        <p:nvSpPr>
          <p:cNvPr id="4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rgbClr val="000000"/>
                </a:solidFill>
                <a:latin typeface="MD아트체"/>
                <a:ea typeface="MD아트체"/>
              </a:rPr>
              <a:t>데미안 줄거리(인물을 통해서)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328592"/>
          </a:xfrm>
        </p:spPr>
        <p:txBody>
          <a:bodyPr>
            <a:normAutofit fontScale="87720" lnSpcReduction="20000"/>
          </a:bodyPr>
          <a:lstStyle/>
          <a:p>
            <a:pPr>
              <a:lnSpc>
                <a:spcPct val="150000"/>
              </a:lnSpc>
              <a:buFont typeface="Wingdings"/>
              <a:buChar char="u"/>
            </a:pPr>
            <a:r>
              <a:rPr lang="ko-KR" altLang="en-US" sz="2062"/>
              <a:t>베아트리체와의 만남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2062"/>
              <a:t>     </a:t>
            </a:r>
            <a:r>
              <a:rPr lang="ko-KR" altLang="en-US" sz="2062"/>
              <a:t>싱클레어는 김나지움 시절, 하숙을 하면서 작은 타락을 경험한다</a:t>
            </a:r>
            <a:r>
              <a:rPr lang="en-US" altLang="ko-KR" sz="2062"/>
              <a:t>. </a:t>
            </a:r>
            <a:r>
              <a:rPr lang="ko-KR" altLang="en-US" sz="2062"/>
              <a:t>학교에서도 제적당할 위험에 처한다.</a:t>
            </a:r>
            <a:r>
              <a:rPr lang="en-US" altLang="ko-KR" sz="2062"/>
              <a:t> </a:t>
            </a:r>
            <a:r>
              <a:rPr lang="ko-KR" altLang="en-US" sz="2062"/>
              <a:t>마음만은 여전히 빛의 세계를 갈망하는 바로 그 때</a:t>
            </a:r>
            <a:r>
              <a:rPr lang="en-US" altLang="ko-KR" sz="2062"/>
              <a:t>,</a:t>
            </a:r>
            <a:r>
              <a:rPr lang="ko-KR" altLang="en-US" sz="2062"/>
              <a:t> 그는 베아트리체를 목격한다</a:t>
            </a:r>
            <a:r>
              <a:rPr lang="en-US" altLang="ko-KR" sz="2062"/>
              <a:t>. </a:t>
            </a:r>
            <a:r>
              <a:rPr lang="ko-KR" altLang="en-US" sz="2062"/>
              <a:t>그의 삶은 다시 영롱한 빛을 찾기 시작했으며 그는 새로운 꿈을 꾸고 빛과 어둠의 조화를 맛본다</a:t>
            </a:r>
            <a:r>
              <a:rPr lang="en-US" altLang="ko-KR" sz="2062"/>
              <a:t>. </a:t>
            </a:r>
            <a:r>
              <a:rPr lang="ko-KR" altLang="en-US" sz="2062"/>
              <a:t>그는 자신의 느낌을 새 그림으로 표현하고 이를 데미안에게 보낸다.</a:t>
            </a:r>
          </a:p>
          <a:p>
            <a:pPr>
              <a:lnSpc>
                <a:spcPct val="150000"/>
              </a:lnSpc>
              <a:buNone/>
            </a:pPr>
            <a:endParaRPr lang="en-US" altLang="ko-KR" sz="2062"/>
          </a:p>
          <a:p>
            <a:pPr>
              <a:lnSpc>
                <a:spcPct val="150000"/>
              </a:lnSpc>
              <a:buFont typeface="Wingdings"/>
              <a:buChar char="u"/>
            </a:pPr>
            <a:r>
              <a:rPr lang="ko-KR" altLang="en-US" sz="2062"/>
              <a:t>피스토리우스와의 만남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2062"/>
              <a:t>      </a:t>
            </a:r>
            <a:r>
              <a:rPr lang="ko-KR" altLang="en-US" sz="2062"/>
              <a:t>우연히 교회에서 오르간 소리를 듣게된 싱클레어는 연주에 이끌려 연주자를 따라간다</a:t>
            </a:r>
            <a:r>
              <a:rPr lang="en-US" altLang="ko-KR" sz="2062"/>
              <a:t>. </a:t>
            </a:r>
            <a:r>
              <a:rPr lang="ko-KR" altLang="en-US" sz="2062"/>
              <a:t>피스토리우스와의 대화를 통해 그가 자신과 동질적인 문제에 대한 답을 알고 있음을 깨닫는다</a:t>
            </a:r>
            <a:r>
              <a:rPr lang="en-US" altLang="ko-KR" sz="2062"/>
              <a:t>. </a:t>
            </a:r>
            <a:r>
              <a:rPr lang="ko-KR" altLang="en-US" sz="2062"/>
              <a:t>싱클레어는 피스토리우스와 계속 만나면서  인식의 단계에 도달한다.</a:t>
            </a:r>
            <a:r>
              <a:rPr lang="en-US" altLang="ko-KR" sz="2062"/>
              <a:t> </a:t>
            </a:r>
            <a:r>
              <a:rPr lang="ko-KR" altLang="en-US" sz="2062"/>
              <a:t>하지만 그는 크나우어와의 관계 속에서 이러한 인식의 단계가 자기실현의 과정 속에서 그 완성을 의미하는 것은 아니라는 것을 깨닫게 되며 피스토리우스와 결별하게 된다</a:t>
            </a:r>
            <a:r>
              <a:rPr lang="en-US" altLang="ko-KR" sz="2062"/>
              <a:t>.</a:t>
            </a:r>
          </a:p>
          <a:p>
            <a:pPr>
              <a:buNone/>
            </a:pPr>
            <a:endParaRPr lang="en-US" altLang="ko-KR" sz="2062"/>
          </a:p>
          <a:p>
            <a:pPr>
              <a:buNone/>
            </a:pPr>
            <a:endParaRPr lang="en-US" altLang="ko-KR" sz="2062"/>
          </a:p>
          <a:p>
            <a:pPr>
              <a:buNone/>
            </a:pPr>
            <a:endParaRPr lang="en-US" altLang="ko-KR" sz="2062"/>
          </a:p>
        </p:txBody>
      </p:sp>
      <p:sp>
        <p:nvSpPr>
          <p:cNvPr id="4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rgbClr val="000000"/>
                </a:solidFill>
                <a:latin typeface="MD아트체"/>
                <a:ea typeface="MD아트체"/>
              </a:rPr>
              <a:t>데미안 줄거리(인물을 통해서)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328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/>
              <a:buChar char="u"/>
            </a:pPr>
            <a:r>
              <a:rPr lang="ko-KR" altLang="en-US" sz="1600"/>
              <a:t>에바 부인과의 만남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1600"/>
              <a:t>      꿈</a:t>
            </a:r>
            <a:r>
              <a:rPr lang="en-US" altLang="ko-KR" sz="1600"/>
              <a:t>, </a:t>
            </a:r>
            <a:r>
              <a:rPr lang="ko-KR" altLang="en-US" sz="1600"/>
              <a:t>무의식의 세계를 통해서 상징적으로 암시된 싱클레어의 완성은 이제 에바 부인과의 만남을 통해현실의 세계에서 그 완성을 체험</a:t>
            </a:r>
            <a:r>
              <a:rPr lang="en-US" altLang="ko-KR" sz="1600"/>
              <a:t>, </a:t>
            </a:r>
            <a:r>
              <a:rPr lang="ko-KR" altLang="en-US" sz="1600"/>
              <a:t>실현하는 과정으로 접어들게 된다</a:t>
            </a:r>
            <a:r>
              <a:rPr lang="en-US" altLang="ko-KR" sz="1600"/>
              <a:t>.</a:t>
            </a:r>
            <a:r>
              <a:rPr lang="ko-KR" altLang="en-US" sz="1600"/>
              <a:t> 에바 부인과의 만남은 </a:t>
            </a:r>
            <a:r>
              <a:rPr lang="ko-KR" altLang="en-US" sz="1600">
                <a:latin typeface="Arial"/>
              </a:rPr>
              <a:t>‘</a:t>
            </a:r>
            <a:r>
              <a:rPr lang="ko-KR" altLang="en-US" sz="1600"/>
              <a:t>표지</a:t>
            </a:r>
            <a:r>
              <a:rPr lang="ko-KR" altLang="en-US" sz="1600">
                <a:latin typeface="Arial"/>
              </a:rPr>
              <a:t>’</a:t>
            </a:r>
            <a:r>
              <a:rPr lang="ko-KR" altLang="en-US" sz="1600"/>
              <a:t>를 가진</a:t>
            </a:r>
            <a:r>
              <a:rPr lang="en-US" altLang="ko-KR" sz="1600"/>
              <a:t> </a:t>
            </a:r>
            <a:r>
              <a:rPr lang="ko-KR" altLang="en-US" sz="1600"/>
              <a:t>사람들의 그룹에서 그 정신적 일원이 됨을 의미하고 이것은 주인공이 자기 자신의 내면과 현실사이의</a:t>
            </a:r>
            <a:r>
              <a:rPr lang="en-US" altLang="ko-KR" sz="1600"/>
              <a:t> </a:t>
            </a:r>
            <a:r>
              <a:rPr lang="ko-KR" altLang="en-US" sz="1600"/>
              <a:t>괴리에 조화롭게 대처할 수 있게 되었다는 것을 의미한다</a:t>
            </a:r>
            <a:r>
              <a:rPr lang="en-US" altLang="ko-KR" sz="1600"/>
              <a:t>.</a:t>
            </a:r>
            <a:r>
              <a:rPr lang="ko-KR" altLang="en-US" sz="1600"/>
              <a:t>    </a:t>
            </a:r>
          </a:p>
          <a:p>
            <a:pPr>
              <a:lnSpc>
                <a:spcPct val="150000"/>
              </a:lnSpc>
              <a:buNone/>
            </a:pPr>
            <a:endParaRPr lang="en-US" altLang="ko-KR" sz="1600"/>
          </a:p>
          <a:p>
            <a:pPr>
              <a:lnSpc>
                <a:spcPct val="150000"/>
              </a:lnSpc>
              <a:buFont typeface="Wingdings"/>
              <a:buChar char="u"/>
            </a:pPr>
            <a:r>
              <a:rPr lang="ko-KR" altLang="en-US" sz="1600"/>
              <a:t>데미안과의 이별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600"/>
              <a:t>      </a:t>
            </a:r>
            <a:r>
              <a:rPr lang="ko-KR" altLang="en-US" sz="1600"/>
              <a:t>소리 신호가 스피커를 통해 증폭되듯이 주인공의 방황은 데미안에 의해 불이 붙었고 그에 의해 끝을맺는다</a:t>
            </a:r>
            <a:r>
              <a:rPr lang="en-US" altLang="ko-KR" sz="1600"/>
              <a:t>. </a:t>
            </a:r>
            <a:r>
              <a:rPr lang="ko-KR" altLang="en-US" sz="1600"/>
              <a:t>이 부분은 단순히 데미안이 죽거나 싱클레어와 영영 못보게 되었다는 것을 의미한다기 보다싱클레어의 완성을 의미한다</a:t>
            </a:r>
            <a:r>
              <a:rPr lang="en-US" altLang="ko-KR" sz="1600"/>
              <a:t>.</a:t>
            </a:r>
          </a:p>
          <a:p>
            <a:pPr>
              <a:buNone/>
            </a:pPr>
            <a:endParaRPr lang="en-US" altLang="ko-KR" sz="1600"/>
          </a:p>
          <a:p>
            <a:pPr>
              <a:buNone/>
            </a:pPr>
            <a:endParaRPr lang="en-US" altLang="ko-KR" sz="1600"/>
          </a:p>
        </p:txBody>
      </p:sp>
      <p:sp>
        <p:nvSpPr>
          <p:cNvPr id="4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>
                <a:solidFill>
                  <a:srgbClr val="000000"/>
                </a:solidFill>
                <a:latin typeface="MD아트체"/>
                <a:ea typeface="MD아트체"/>
              </a:rPr>
              <a:t>데미안 줄거리(인물을 통해서)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340767"/>
            <a:ext cx="9144000" cy="5517232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buFont typeface="Wingdings"/>
              <a:buChar char="u"/>
            </a:pPr>
            <a:endParaRPr lang="en-US" altLang="ko-KR" sz="2000" dirty="0" smtClean="0">
              <a:latin typeface="MD아트체"/>
              <a:ea typeface="MD아트체"/>
            </a:endParaRPr>
          </a:p>
          <a:p>
            <a:pPr lvl="0">
              <a:lnSpc>
                <a:spcPct val="90000"/>
              </a:lnSpc>
              <a:buFont typeface="Wingdings"/>
              <a:buChar char="u"/>
            </a:pPr>
            <a:endParaRPr lang="en-US" altLang="ko-KR" sz="2000" dirty="0">
              <a:latin typeface="MD아트체"/>
              <a:ea typeface="MD아트체"/>
            </a:endParaRPr>
          </a:p>
          <a:p>
            <a:pPr lvl="0">
              <a:lnSpc>
                <a:spcPct val="90000"/>
              </a:lnSpc>
              <a:buFont typeface="Wingdings"/>
              <a:buChar char="u"/>
            </a:pPr>
            <a:r>
              <a:rPr lang="ko-KR" altLang="en-US" sz="2000" dirty="0" err="1" smtClean="0">
                <a:latin typeface="MD아트체"/>
                <a:ea typeface="MD아트체"/>
              </a:rPr>
              <a:t>압락사스</a:t>
            </a:r>
            <a:r>
              <a:rPr lang="ko-KR" altLang="en-US" sz="2000" dirty="0" smtClean="0">
                <a:latin typeface="MD아트체"/>
                <a:ea typeface="MD아트체"/>
              </a:rPr>
              <a:t> </a:t>
            </a:r>
            <a:r>
              <a:rPr lang="en-US" altLang="ko-KR" sz="2000" dirty="0">
                <a:latin typeface="MD아트체"/>
                <a:ea typeface="MD아트체"/>
              </a:rPr>
              <a:t>(</a:t>
            </a:r>
            <a:r>
              <a:rPr lang="en-US" altLang="ko-KR" sz="2000" dirty="0" err="1">
                <a:latin typeface="MD아트체"/>
                <a:ea typeface="MD아트체"/>
              </a:rPr>
              <a:t>Abraxas</a:t>
            </a:r>
            <a:r>
              <a:rPr lang="en-US" altLang="ko-KR" sz="2000" dirty="0">
                <a:latin typeface="MD아트체"/>
                <a:ea typeface="MD아트체"/>
              </a:rPr>
              <a:t>)</a:t>
            </a:r>
          </a:p>
          <a:p>
            <a:pPr lvl="1">
              <a:lnSpc>
                <a:spcPct val="90000"/>
              </a:lnSpc>
              <a:buFont typeface="Wingdings"/>
              <a:buNone/>
            </a:pPr>
            <a:r>
              <a:rPr lang="ko-KR" altLang="en-US" sz="1600" dirty="0"/>
              <a:t>독일 철학자 융은 </a:t>
            </a:r>
            <a:r>
              <a:rPr lang="en-US" altLang="ko-KR" sz="1600" dirty="0"/>
              <a:t>‘</a:t>
            </a:r>
            <a:r>
              <a:rPr lang="ko-KR" altLang="en-US" sz="1600" dirty="0" err="1"/>
              <a:t>압락사스</a:t>
            </a:r>
            <a:r>
              <a:rPr lang="en-US" altLang="ko-KR" sz="1600" dirty="0"/>
              <a:t>'</a:t>
            </a:r>
            <a:r>
              <a:rPr lang="ko-KR" altLang="en-US" sz="1600" dirty="0"/>
              <a:t>를 삶과 죽음</a:t>
            </a:r>
            <a:r>
              <a:rPr lang="en-US" altLang="ko-KR" sz="1600" dirty="0"/>
              <a:t>, </a:t>
            </a:r>
            <a:endParaRPr lang="en-US" altLang="ko-KR" sz="1600" dirty="0" smtClean="0"/>
          </a:p>
          <a:p>
            <a:pPr lvl="1">
              <a:lnSpc>
                <a:spcPct val="90000"/>
              </a:lnSpc>
              <a:buFont typeface="Wingdings"/>
              <a:buNone/>
            </a:pPr>
            <a:r>
              <a:rPr lang="ko-KR" altLang="en-US" sz="1600" dirty="0" smtClean="0"/>
              <a:t>저주와 </a:t>
            </a:r>
            <a:r>
              <a:rPr lang="ko-KR" altLang="en-US" sz="1600" dirty="0"/>
              <a:t>축복</a:t>
            </a:r>
            <a:r>
              <a:rPr lang="en-US" altLang="ko-KR" sz="1600" dirty="0"/>
              <a:t>, </a:t>
            </a:r>
            <a:r>
              <a:rPr lang="ko-KR" altLang="en-US" sz="1600" dirty="0"/>
              <a:t>참과 거짓</a:t>
            </a:r>
            <a:r>
              <a:rPr lang="en-US" altLang="ko-KR" sz="1600" dirty="0"/>
              <a:t>, </a:t>
            </a:r>
            <a:r>
              <a:rPr lang="ko-KR" altLang="en-US" sz="1600" dirty="0"/>
              <a:t>선과 악</a:t>
            </a:r>
            <a:r>
              <a:rPr lang="en-US" altLang="ko-KR" sz="1600" dirty="0"/>
              <a:t>, </a:t>
            </a:r>
            <a:r>
              <a:rPr lang="ko-KR" altLang="en-US" sz="1600" dirty="0"/>
              <a:t>빛과 어둠 등 </a:t>
            </a:r>
            <a:endParaRPr lang="en-US" altLang="ko-KR" sz="1600" dirty="0" smtClean="0"/>
          </a:p>
          <a:p>
            <a:pPr lvl="1">
              <a:lnSpc>
                <a:spcPct val="90000"/>
              </a:lnSpc>
              <a:buFont typeface="Wingdings"/>
              <a:buNone/>
            </a:pPr>
            <a:r>
              <a:rPr lang="ko-KR" altLang="en-US" sz="1600" dirty="0" smtClean="0"/>
              <a:t>양극적인 </a:t>
            </a:r>
            <a:r>
              <a:rPr lang="ko-KR" altLang="en-US" sz="1600" dirty="0"/>
              <a:t>것을 포괄하는 신성으로 파악하였다.</a:t>
            </a:r>
          </a:p>
          <a:p>
            <a:pPr lvl="1">
              <a:lnSpc>
                <a:spcPct val="140000"/>
              </a:lnSpc>
              <a:buNone/>
            </a:pPr>
            <a:endParaRPr lang="en-US" altLang="ko-KR" sz="1300" b="1" dirty="0"/>
          </a:p>
          <a:p>
            <a:pPr>
              <a:lnSpc>
                <a:spcPct val="140000"/>
              </a:lnSpc>
              <a:buNone/>
            </a:pPr>
            <a:endParaRPr lang="en-US" altLang="ko-KR" sz="1300" dirty="0"/>
          </a:p>
          <a:p>
            <a:pPr>
              <a:lnSpc>
                <a:spcPct val="90000"/>
              </a:lnSpc>
              <a:buNone/>
            </a:pPr>
            <a:endParaRPr lang="en-US" altLang="ko-KR" sz="1300" dirty="0"/>
          </a:p>
        </p:txBody>
      </p:sp>
      <p:sp>
        <p:nvSpPr>
          <p:cNvPr id="5" name="제목 1"/>
          <p:cNvSpPr>
            <a:spLocks noGrp="1"/>
          </p:cNvSpPr>
          <p:nvPr/>
        </p:nvSpPr>
        <p:spPr>
          <a:xfrm>
            <a:off x="539552" y="274638"/>
            <a:ext cx="8136904" cy="99412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algn="ctr" defTabSz="914400" eaLnBrk="1" latinLnBrk="1" hangingPunct="1">
              <a:spcBef>
                <a:spcPct val="0"/>
              </a:spcBef>
              <a:buNone/>
            </a:pPr>
            <a:r>
              <a:rPr lang="ko-KR" altLang="en-US" sz="4400" b="0" i="0" spc="5" dirty="0">
                <a:solidFill>
                  <a:srgbClr val="000000"/>
                </a:solidFill>
                <a:latin typeface="MD아트체"/>
                <a:ea typeface="MD아트체"/>
              </a:rPr>
              <a:t>중요한 단어 및 구절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469" y="1988840"/>
            <a:ext cx="3848100" cy="4772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781</Words>
  <Application>Microsoft Office PowerPoint</Application>
  <PresentationFormat>화면 슬라이드 쇼(4:3)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데미안(Demian)       written by. 헤르만 헤세  이형창, 조은지, 김재혁, 김동호, 최용준, 김민이, 신희선, 윤승준</vt:lpstr>
      <vt:lpstr>목차</vt:lpstr>
      <vt:lpstr>작가에 대하여</vt:lpstr>
      <vt:lpstr>작가에 대하여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>user</dc:creator>
  <cp:keywords/>
  <dc:description/>
  <cp:lastModifiedBy>khu</cp:lastModifiedBy>
  <cp:revision>97</cp:revision>
  <dcterms:created xsi:type="dcterms:W3CDTF">2011-11-27T12:06:35Z</dcterms:created>
  <dcterms:modified xsi:type="dcterms:W3CDTF">2011-11-30T06:33:06Z</dcterms:modified>
  <cp:category/>
  <cp:contentStatus/>
</cp:coreProperties>
</file>